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sldIdLst>
    <p:sldId id="256" r:id="rId2"/>
    <p:sldId id="257" r:id="rId3"/>
    <p:sldId id="258" r:id="rId4"/>
    <p:sldId id="272" r:id="rId5"/>
    <p:sldId id="271" r:id="rId6"/>
    <p:sldId id="261" r:id="rId7"/>
    <p:sldId id="259" r:id="rId8"/>
    <p:sldId id="260" r:id="rId9"/>
    <p:sldId id="263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080" y="-2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6114292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1501033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2913511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339392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9137306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0000853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0769537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7486277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pPr/>
              <a:t>7/18/2022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38712490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06631053"/>
      </p:ext>
    </p:extLst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2766462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4776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fade thruBlk="1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3D1E7A4-22C8-EB47-B89F-DAD7A779C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446" y="0"/>
            <a:ext cx="78645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63A9BB-650C-F54C-9761-90D998984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6596"/>
            <a:ext cx="9966960" cy="3035808"/>
          </a:xfrm>
        </p:spPr>
        <p:txBody>
          <a:bodyPr/>
          <a:lstStyle/>
          <a:p>
            <a:r>
              <a:rPr lang="en-US" i="1"/>
              <a:t>“</a:t>
            </a:r>
            <a:r>
              <a:rPr lang="en-US" b="1" i="1"/>
              <a:t>Ornamental</a:t>
            </a:r>
            <a:r>
              <a:rPr lang="en-US" i="1"/>
              <a:t> </a:t>
            </a:r>
            <a:r>
              <a:rPr lang="en-US" b="1" i="1"/>
              <a:t>climbers</a:t>
            </a:r>
            <a:r>
              <a:rPr lang="en-US" i="1"/>
              <a:t>”…</a:t>
            </a:r>
          </a:p>
        </p:txBody>
      </p:sp>
    </p:spTree>
    <p:extLst>
      <p:ext uri="{BB962C8B-B14F-4D97-AF65-F5344CB8AC3E}">
        <p14:creationId xmlns="" xmlns:p14="http://schemas.microsoft.com/office/powerpoint/2010/main" val="1116222439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="" xmlns:a16="http://schemas.microsoft.com/office/drawing/2014/main" id="{5E48DB70-1BD8-D24C-B849-2FA6D6499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22" y="134123"/>
            <a:ext cx="11501518" cy="67238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803196-67A7-0444-B429-0439E685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81026" y="857275"/>
            <a:ext cx="10358510" cy="5929311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685800" indent="-685800" algn="just"/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Climbers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are a group of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plants with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weak stem which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have ability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 climb on the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support either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through twinning or with the help of special organs like tendrils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hooks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etc.</a:t>
            </a:r>
          </a:p>
        </p:txBody>
      </p:sp>
    </p:spTree>
    <p:extLst>
      <p:ext uri="{BB962C8B-B14F-4D97-AF65-F5344CB8AC3E}">
        <p14:creationId xmlns="" xmlns:p14="http://schemas.microsoft.com/office/powerpoint/2010/main" val="2328244284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EBE185-2E2B-054D-BA55-7E6297E71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1739602" cy="714356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 smtClean="0"/>
              <a:t>Climbers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A511C11-D187-8041-A13B-E5B7DE45D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464" y="642919"/>
            <a:ext cx="2609061" cy="500066"/>
          </a:xfrm>
        </p:spPr>
        <p:txBody>
          <a:bodyPr/>
          <a:lstStyle/>
          <a:p>
            <a:r>
              <a:rPr lang="en-US" u="sng" dirty="0"/>
              <a:t>Bines</a:t>
            </a:r>
            <a:r>
              <a:rPr lang="en-US" dirty="0"/>
              <a:t> / </a:t>
            </a:r>
            <a:r>
              <a:rPr lang="en-US" u="sng" dirty="0" err="1"/>
              <a:t>twinners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99E442A-C6EB-4248-B0FF-1C67E2486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071546"/>
            <a:ext cx="4607719" cy="5286412"/>
          </a:xfrm>
        </p:spPr>
        <p:txBody>
          <a:bodyPr>
            <a:noAutofit/>
          </a:bodyPr>
          <a:lstStyle/>
          <a:p>
            <a:pPr lvl="1"/>
            <a:r>
              <a:rPr lang="en-US" sz="2000" dirty="0"/>
              <a:t>Twin their stem to the support.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Climb </a:t>
            </a:r>
            <a:r>
              <a:rPr lang="en-US" sz="2000" dirty="0"/>
              <a:t>like a rope with touch sensitive stem.</a:t>
            </a:r>
          </a:p>
          <a:p>
            <a:pPr lvl="1"/>
            <a:r>
              <a:rPr lang="en-US" sz="2000" dirty="0"/>
              <a:t>Rotation may be : </a:t>
            </a:r>
          </a:p>
          <a:p>
            <a:pPr lvl="1"/>
            <a:r>
              <a:rPr lang="en-US" sz="2000" b="1" dirty="0" smtClean="0">
                <a:solidFill>
                  <a:schemeClr val="accent2"/>
                </a:solidFill>
              </a:rPr>
              <a:t>Clockwise</a:t>
            </a:r>
            <a:r>
              <a:rPr lang="en-US" sz="2000" dirty="0" smtClean="0">
                <a:solidFill>
                  <a:schemeClr val="accent2"/>
                </a:solidFill>
              </a:rPr>
              <a:t>                        </a:t>
            </a:r>
            <a:r>
              <a:rPr lang="en-US" sz="2000" b="1" dirty="0">
                <a:solidFill>
                  <a:schemeClr val="accent2"/>
                </a:solidFill>
              </a:rPr>
              <a:t>anticlockwise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</a:p>
          <a:p>
            <a:pPr lvl="2"/>
            <a:endParaRPr lang="en-US" sz="2000" dirty="0">
              <a:solidFill>
                <a:schemeClr val="accent2"/>
              </a:solidFill>
            </a:endParaRPr>
          </a:p>
          <a:p>
            <a:pPr marL="274320" lvl="1" indent="0">
              <a:buNone/>
            </a:pPr>
            <a:r>
              <a:rPr lang="en-US" sz="2000" dirty="0"/>
              <a:t>Exp </a:t>
            </a:r>
            <a:r>
              <a:rPr lang="en-US" sz="2000" dirty="0" smtClean="0"/>
              <a:t>	: </a:t>
            </a:r>
            <a:r>
              <a:rPr lang="en-US" sz="2000" dirty="0"/>
              <a:t>morning glory                  </a:t>
            </a:r>
            <a:endParaRPr lang="en-US" sz="2000" dirty="0" smtClean="0"/>
          </a:p>
          <a:p>
            <a:pPr marL="274320" lvl="1" indent="0">
              <a:buNone/>
            </a:pPr>
            <a:r>
              <a:rPr lang="en-US" sz="2000" dirty="0" smtClean="0"/>
              <a:t>Exp 	: </a:t>
            </a:r>
            <a:r>
              <a:rPr lang="en-US" sz="2000" dirty="0"/>
              <a:t>climbing honey</a:t>
            </a:r>
          </a:p>
          <a:p>
            <a:pPr marL="274320" lvl="1" indent="0">
              <a:buNone/>
            </a:pPr>
            <a:r>
              <a:rPr lang="en-US" sz="2000" dirty="0"/>
              <a:t>      </a:t>
            </a:r>
            <a:r>
              <a:rPr lang="en-US" sz="2000" dirty="0" smtClean="0"/>
              <a:t>	 </a:t>
            </a:r>
            <a:r>
              <a:rPr lang="en-US" sz="2000" dirty="0"/>
              <a:t>: Scarlet </a:t>
            </a:r>
            <a:r>
              <a:rPr lang="en-US" sz="2000" dirty="0" smtClean="0"/>
              <a:t>runner suckle</a:t>
            </a:r>
          </a:p>
          <a:p>
            <a:pPr marL="274320" lvl="1" indent="0">
              <a:buNone/>
            </a:pPr>
            <a:r>
              <a:rPr lang="en-US" sz="2000" dirty="0" smtClean="0"/>
              <a:t>	:Bean </a:t>
            </a:r>
          </a:p>
          <a:p>
            <a:pPr marL="274320" lvl="1" indent="0">
              <a:buNone/>
            </a:pPr>
            <a:r>
              <a:rPr lang="en-US" sz="2000" dirty="0" smtClean="0"/>
              <a:t>	:</a:t>
            </a:r>
            <a:r>
              <a:rPr lang="en-US" sz="2000" u="sng" dirty="0" err="1"/>
              <a:t>Clerodendron</a:t>
            </a:r>
            <a:r>
              <a:rPr lang="en-US" sz="2000" dirty="0"/>
              <a:t> etc.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CFA0049-685B-874B-865D-85B3CC8FC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0314" y="571481"/>
            <a:ext cx="4685202" cy="500066"/>
          </a:xfrm>
        </p:spPr>
        <p:txBody>
          <a:bodyPr/>
          <a:lstStyle/>
          <a:p>
            <a:r>
              <a:rPr lang="en-US" dirty="0"/>
              <a:t>                             </a:t>
            </a:r>
            <a:r>
              <a:rPr lang="en-US" u="sng" dirty="0"/>
              <a:t>Vines</a:t>
            </a:r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DABB1BB-6E05-2C4B-A12C-C62451B62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38678" y="1071546"/>
            <a:ext cx="6628296" cy="5643602"/>
          </a:xfrm>
        </p:spPr>
        <p:txBody>
          <a:bodyPr>
            <a:noAutofit/>
          </a:bodyPr>
          <a:lstStyle/>
          <a:p>
            <a:r>
              <a:rPr lang="en-US" b="1" dirty="0"/>
              <a:t>These</a:t>
            </a:r>
            <a:r>
              <a:rPr lang="en-US" dirty="0"/>
              <a:t> </a:t>
            </a:r>
            <a:r>
              <a:rPr lang="en-US" b="1" dirty="0"/>
              <a:t>are</a:t>
            </a:r>
            <a:r>
              <a:rPr lang="en-US" dirty="0"/>
              <a:t> </a:t>
            </a:r>
            <a:r>
              <a:rPr lang="en-US" b="1" dirty="0"/>
              <a:t>the</a:t>
            </a:r>
            <a:r>
              <a:rPr lang="en-US" dirty="0"/>
              <a:t> </a:t>
            </a:r>
            <a:r>
              <a:rPr lang="en-US" b="1" dirty="0"/>
              <a:t>climbers</a:t>
            </a:r>
            <a:r>
              <a:rPr lang="en-US" dirty="0"/>
              <a:t> </a:t>
            </a:r>
            <a:r>
              <a:rPr lang="en-US" b="1" dirty="0"/>
              <a:t>with</a:t>
            </a:r>
            <a:r>
              <a:rPr lang="en-US" dirty="0"/>
              <a:t> </a:t>
            </a:r>
            <a:r>
              <a:rPr lang="en-US" b="1" dirty="0"/>
              <a:t>long</a:t>
            </a:r>
            <a:r>
              <a:rPr lang="en-US" dirty="0"/>
              <a:t> </a:t>
            </a:r>
            <a:r>
              <a:rPr lang="en-US" b="1" dirty="0"/>
              <a:t>flexible</a:t>
            </a:r>
            <a:r>
              <a:rPr lang="en-US" dirty="0"/>
              <a:t> </a:t>
            </a:r>
            <a:r>
              <a:rPr lang="en-US" b="1" dirty="0"/>
              <a:t>stems</a:t>
            </a:r>
            <a:r>
              <a:rPr lang="en-US" dirty="0"/>
              <a:t>.</a:t>
            </a:r>
          </a:p>
          <a:p>
            <a:r>
              <a:rPr lang="en-US" b="1" dirty="0"/>
              <a:t>The</a:t>
            </a:r>
            <a:r>
              <a:rPr lang="en-US" dirty="0"/>
              <a:t> </a:t>
            </a:r>
            <a:r>
              <a:rPr lang="en-US" b="1" dirty="0"/>
              <a:t>climb</a:t>
            </a:r>
            <a:r>
              <a:rPr lang="en-US" dirty="0"/>
              <a:t> </a:t>
            </a:r>
            <a:r>
              <a:rPr lang="en-US" b="1" dirty="0"/>
              <a:t>by</a:t>
            </a:r>
            <a:r>
              <a:rPr lang="en-US" dirty="0"/>
              <a:t> </a:t>
            </a:r>
            <a:r>
              <a:rPr lang="en-US" b="1" dirty="0"/>
              <a:t>means</a:t>
            </a:r>
            <a:r>
              <a:rPr lang="en-US" dirty="0"/>
              <a:t> </a:t>
            </a:r>
            <a:r>
              <a:rPr lang="en-US" b="1" dirty="0"/>
              <a:t>of</a:t>
            </a:r>
          </a:p>
          <a:p>
            <a:r>
              <a:rPr lang="en-US" b="1" dirty="0">
                <a:solidFill>
                  <a:schemeClr val="accent2"/>
                </a:solidFill>
              </a:rPr>
              <a:t>Tendril</a:t>
            </a:r>
            <a:r>
              <a:rPr lang="en-US" dirty="0">
                <a:solidFill>
                  <a:schemeClr val="accent2"/>
                </a:solidFill>
              </a:rPr>
              <a:t> :</a:t>
            </a:r>
            <a:r>
              <a:rPr lang="en-US" b="1" dirty="0">
                <a:solidFill>
                  <a:schemeClr val="accent2"/>
                </a:solidFill>
              </a:rPr>
              <a:t>Members</a:t>
            </a:r>
            <a:r>
              <a:rPr lang="en-US" dirty="0">
                <a:solidFill>
                  <a:schemeClr val="accent2"/>
                </a:solidFill>
              </a:rPr>
              <a:t> of  </a:t>
            </a:r>
            <a:r>
              <a:rPr lang="en-US" b="1" u="sng" dirty="0" err="1" smtClean="0">
                <a:solidFill>
                  <a:schemeClr val="accent2"/>
                </a:solidFill>
              </a:rPr>
              <a:t>vitaceae</a:t>
            </a:r>
            <a:r>
              <a:rPr lang="en-US" dirty="0" smtClean="0">
                <a:solidFill>
                  <a:schemeClr val="accent2"/>
                </a:solidFill>
              </a:rPr>
              <a:t>, </a:t>
            </a:r>
            <a:r>
              <a:rPr lang="en-US" b="1" u="sng" dirty="0" err="1" smtClean="0">
                <a:solidFill>
                  <a:schemeClr val="accent2"/>
                </a:solidFill>
              </a:rPr>
              <a:t>bigonniaceae</a:t>
            </a:r>
            <a:r>
              <a:rPr lang="en-US" dirty="0" smtClean="0">
                <a:solidFill>
                  <a:schemeClr val="accent2"/>
                </a:solidFill>
              </a:rPr>
              <a:t>, </a:t>
            </a:r>
            <a:r>
              <a:rPr lang="en-US" b="1" u="sng" dirty="0" err="1" smtClean="0">
                <a:solidFill>
                  <a:schemeClr val="accent2"/>
                </a:solidFill>
              </a:rPr>
              <a:t>passiflora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  <a:p>
            <a:r>
              <a:rPr lang="en-US" b="1" dirty="0">
                <a:solidFill>
                  <a:srgbClr val="00B050"/>
                </a:solidFill>
              </a:rPr>
              <a:t>Adhesive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pads</a:t>
            </a:r>
            <a:r>
              <a:rPr lang="en-US" dirty="0">
                <a:solidFill>
                  <a:srgbClr val="00B050"/>
                </a:solidFill>
              </a:rPr>
              <a:t> : </a:t>
            </a:r>
            <a:r>
              <a:rPr lang="en-US" b="1" dirty="0">
                <a:solidFill>
                  <a:srgbClr val="00B050"/>
                </a:solidFill>
              </a:rPr>
              <a:t>Virginia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creeper</a:t>
            </a:r>
            <a:r>
              <a:rPr lang="en-US" dirty="0">
                <a:solidFill>
                  <a:srgbClr val="00B050"/>
                </a:solidFill>
              </a:rPr>
              <a:t>.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Thorns</a:t>
            </a:r>
            <a:r>
              <a:rPr lang="en-US" dirty="0">
                <a:solidFill>
                  <a:srgbClr val="C00000"/>
                </a:solidFill>
              </a:rPr>
              <a:t> : </a:t>
            </a:r>
            <a:r>
              <a:rPr lang="en-US" b="1" dirty="0">
                <a:solidFill>
                  <a:srgbClr val="C00000"/>
                </a:solidFill>
              </a:rPr>
              <a:t>C</a:t>
            </a:r>
            <a:r>
              <a:rPr lang="en-US" b="1" dirty="0" smtClean="0">
                <a:solidFill>
                  <a:srgbClr val="C00000"/>
                </a:solidFill>
              </a:rPr>
              <a:t>limbing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rose</a:t>
            </a:r>
          </a:p>
          <a:p>
            <a:r>
              <a:rPr lang="en-US" b="1" dirty="0">
                <a:solidFill>
                  <a:srgbClr val="C00000"/>
                </a:solidFill>
              </a:rPr>
              <a:t>Twinning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petiole</a:t>
            </a:r>
            <a:r>
              <a:rPr lang="en-US" dirty="0" smtClean="0">
                <a:solidFill>
                  <a:srgbClr val="C00000"/>
                </a:solidFill>
              </a:rPr>
              <a:t>: C</a:t>
            </a:r>
            <a:r>
              <a:rPr lang="en-US" b="1" dirty="0" smtClean="0">
                <a:solidFill>
                  <a:srgbClr val="C00000"/>
                </a:solidFill>
              </a:rPr>
              <a:t>lematis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sp. </a:t>
            </a:r>
            <a:r>
              <a:rPr lang="en-US" b="1" dirty="0">
                <a:solidFill>
                  <a:srgbClr val="C00000"/>
                </a:solidFill>
              </a:rPr>
              <a:t>Etc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/>
              <a:t>Vines</a:t>
            </a:r>
            <a:r>
              <a:rPr lang="en-US" dirty="0"/>
              <a:t> </a:t>
            </a:r>
            <a:r>
              <a:rPr lang="en-US" b="1" dirty="0"/>
              <a:t>are</a:t>
            </a:r>
            <a:r>
              <a:rPr lang="en-US" dirty="0"/>
              <a:t> of 2 </a:t>
            </a:r>
            <a:r>
              <a:rPr lang="en-US" b="1" dirty="0"/>
              <a:t>types</a:t>
            </a:r>
            <a:r>
              <a:rPr lang="en-US" dirty="0"/>
              <a:t> .</a:t>
            </a:r>
          </a:p>
          <a:p>
            <a:r>
              <a:rPr lang="en-US" b="1" dirty="0" err="1">
                <a:solidFill>
                  <a:srgbClr val="0070C0"/>
                </a:solidFill>
              </a:rPr>
              <a:t>Herbecoius</a:t>
            </a:r>
            <a:r>
              <a:rPr lang="en-US" dirty="0"/>
              <a:t> </a:t>
            </a:r>
            <a:r>
              <a:rPr lang="en-US" b="1" dirty="0">
                <a:solidFill>
                  <a:srgbClr val="002060"/>
                </a:solidFill>
              </a:rPr>
              <a:t>vines</a:t>
            </a:r>
            <a:r>
              <a:rPr lang="en-US" dirty="0"/>
              <a:t>                               </a:t>
            </a:r>
            <a:r>
              <a:rPr lang="en-US" b="1" dirty="0">
                <a:solidFill>
                  <a:srgbClr val="0070C0"/>
                </a:solidFill>
              </a:rPr>
              <a:t>Lianas</a:t>
            </a:r>
            <a:r>
              <a:rPr lang="en-US" dirty="0"/>
              <a:t> </a:t>
            </a:r>
          </a:p>
          <a:p>
            <a:r>
              <a:rPr lang="en-US" dirty="0"/>
              <a:t>These are non woody vines             these are woody vines with </a:t>
            </a:r>
          </a:p>
          <a:p>
            <a:r>
              <a:rPr lang="en-US" dirty="0"/>
              <a:t>With </a:t>
            </a:r>
            <a:r>
              <a:rPr lang="en-US" dirty="0" err="1"/>
              <a:t>herb.stem</a:t>
            </a:r>
            <a:r>
              <a:rPr lang="en-US" dirty="0"/>
              <a:t>  .                              Woody stem.</a:t>
            </a:r>
          </a:p>
          <a:p>
            <a:r>
              <a:rPr lang="en-US" dirty="0"/>
              <a:t>Exp . </a:t>
            </a:r>
            <a:r>
              <a:rPr lang="en-US" u="sng" dirty="0"/>
              <a:t>Morning</a:t>
            </a:r>
            <a:r>
              <a:rPr lang="en-US" dirty="0"/>
              <a:t> </a:t>
            </a:r>
            <a:r>
              <a:rPr lang="en-US" u="sng" dirty="0"/>
              <a:t>glory</a:t>
            </a:r>
            <a:r>
              <a:rPr lang="en-US" dirty="0"/>
              <a:t>.                            Exp </a:t>
            </a:r>
            <a:r>
              <a:rPr lang="en-US" u="sng" dirty="0">
                <a:solidFill>
                  <a:schemeClr val="accent6"/>
                </a:solidFill>
              </a:rPr>
              <a:t>wisteria</a:t>
            </a:r>
            <a:r>
              <a:rPr lang="en-US" dirty="0">
                <a:solidFill>
                  <a:schemeClr val="accent6"/>
                </a:solidFill>
              </a:rPr>
              <a:t> , kiwifruit.etc.</a:t>
            </a:r>
            <a:endParaRPr lang="en-US" dirty="0"/>
          </a:p>
          <a:p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98408211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B4F07416-D74C-5C49-AFC6-A849293A5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570" y="1071546"/>
            <a:ext cx="4822171" cy="52149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A84B7E-FC59-AA45-9F7E-6F7858A05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928670"/>
          </a:xfrm>
        </p:spPr>
        <p:txBody>
          <a:bodyPr/>
          <a:lstStyle/>
          <a:p>
            <a:r>
              <a:rPr lang="en-US" b="1" u="sng" dirty="0">
                <a:solidFill>
                  <a:srgbClr val="7030A0"/>
                </a:solidFill>
              </a:rPr>
              <a:t>Nepal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u="sng" dirty="0">
                <a:solidFill>
                  <a:srgbClr val="7030A0"/>
                </a:solidFill>
              </a:rPr>
              <a:t>trumpet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u="sng" dirty="0">
                <a:solidFill>
                  <a:srgbClr val="7030A0"/>
                </a:solidFill>
              </a:rPr>
              <a:t>flowers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2606E4B-1708-7D4D-92D5-768F219C8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46" y="1071546"/>
            <a:ext cx="6715172" cy="4964906"/>
          </a:xfrm>
        </p:spPr>
        <p:txBody>
          <a:bodyPr>
            <a:noAutofit/>
          </a:bodyPr>
          <a:lstStyle/>
          <a:p>
            <a:r>
              <a:rPr lang="en-US" sz="2400" b="1" dirty="0"/>
              <a:t>Common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/>
              <a:t>name-</a:t>
            </a:r>
            <a:r>
              <a:rPr lang="en-US" sz="2400" b="1" dirty="0">
                <a:solidFill>
                  <a:srgbClr val="7030A0"/>
                </a:solidFill>
              </a:rPr>
              <a:t> Easter lily vine</a:t>
            </a:r>
          </a:p>
          <a:p>
            <a:r>
              <a:rPr lang="en-US" sz="2400" b="1" dirty="0" smtClean="0"/>
              <a:t>Botanical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/>
              <a:t>name</a:t>
            </a:r>
            <a:r>
              <a:rPr lang="en-US" sz="2400" b="1" dirty="0">
                <a:solidFill>
                  <a:srgbClr val="7030A0"/>
                </a:solidFill>
              </a:rPr>
              <a:t> – </a:t>
            </a:r>
            <a:r>
              <a:rPr lang="en-US" sz="2400" b="1" i="1" dirty="0" err="1">
                <a:solidFill>
                  <a:srgbClr val="7030A0"/>
                </a:solidFill>
              </a:rPr>
              <a:t>Beaumontia</a:t>
            </a:r>
            <a:r>
              <a:rPr lang="en-US" sz="2400" b="1" i="1" dirty="0">
                <a:solidFill>
                  <a:srgbClr val="7030A0"/>
                </a:solidFill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</a:rPr>
              <a:t>grandiflora</a:t>
            </a:r>
            <a:r>
              <a:rPr lang="en-US" sz="2400" b="1" i="1" dirty="0">
                <a:solidFill>
                  <a:srgbClr val="7030A0"/>
                </a:solidFill>
              </a:rPr>
              <a:t> </a:t>
            </a:r>
          </a:p>
          <a:p>
            <a:r>
              <a:rPr lang="en-US" sz="2400" b="1" dirty="0" smtClean="0"/>
              <a:t>Family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– </a:t>
            </a:r>
            <a:r>
              <a:rPr lang="en-US" sz="2400" b="1" dirty="0" err="1">
                <a:solidFill>
                  <a:srgbClr val="7030A0"/>
                </a:solidFill>
              </a:rPr>
              <a:t>Apcynaceae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</a:p>
          <a:p>
            <a:r>
              <a:rPr lang="en-US" sz="2400" b="1" dirty="0" smtClean="0"/>
              <a:t>Origin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– Eastern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ghat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endParaRPr lang="en-US" sz="2400" b="1" dirty="0">
              <a:solidFill>
                <a:srgbClr val="7030A0"/>
              </a:solidFill>
            </a:endParaRPr>
          </a:p>
          <a:p>
            <a:r>
              <a:rPr lang="en-US" sz="2400" b="1" dirty="0" smtClean="0"/>
              <a:t>Flower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 err="1"/>
              <a:t>colour</a:t>
            </a:r>
            <a:r>
              <a:rPr lang="en-US" sz="2400" b="1" dirty="0">
                <a:solidFill>
                  <a:srgbClr val="7030A0"/>
                </a:solidFill>
              </a:rPr>
              <a:t> – white or </a:t>
            </a:r>
            <a:r>
              <a:rPr lang="en-US" sz="2400" b="1" dirty="0" err="1">
                <a:solidFill>
                  <a:srgbClr val="7030A0"/>
                </a:solidFill>
              </a:rPr>
              <a:t>crimiish</a:t>
            </a:r>
            <a:r>
              <a:rPr lang="en-US" sz="2400" b="1" dirty="0">
                <a:solidFill>
                  <a:srgbClr val="7030A0"/>
                </a:solidFill>
              </a:rPr>
              <a:t> white </a:t>
            </a:r>
          </a:p>
          <a:p>
            <a:r>
              <a:rPr lang="en-US" sz="2400" b="1" dirty="0" smtClean="0"/>
              <a:t>Flowering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– March – April </a:t>
            </a:r>
          </a:p>
          <a:p>
            <a:r>
              <a:rPr lang="en-US" sz="2400" b="1" dirty="0" smtClean="0"/>
              <a:t>Remarks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– suitable for pergolas , arches and to cover </a:t>
            </a:r>
            <a:r>
              <a:rPr lang="en-US" sz="2400" b="1" dirty="0" smtClean="0">
                <a:solidFill>
                  <a:srgbClr val="7030A0"/>
                </a:solidFill>
              </a:rPr>
              <a:t> large </a:t>
            </a:r>
            <a:r>
              <a:rPr lang="en-US" sz="2400" b="1" dirty="0">
                <a:solidFill>
                  <a:srgbClr val="7030A0"/>
                </a:solidFill>
              </a:rPr>
              <a:t>areas</a:t>
            </a:r>
            <a:r>
              <a:rPr lang="en-US" sz="2400" b="1" dirty="0" smtClean="0">
                <a:solidFill>
                  <a:srgbClr val="7030A0"/>
                </a:solidFill>
              </a:rPr>
              <a:t>,</a:t>
            </a:r>
          </a:p>
          <a:p>
            <a:r>
              <a:rPr lang="en-US" sz="2400" b="1" dirty="0" smtClean="0"/>
              <a:t>Propagation by </a:t>
            </a:r>
            <a:r>
              <a:rPr lang="en-US" sz="2400" b="1" dirty="0" smtClean="0">
                <a:solidFill>
                  <a:srgbClr val="7030A0"/>
                </a:solidFill>
              </a:rPr>
              <a:t>– air layering</a:t>
            </a:r>
            <a:r>
              <a:rPr lang="en-US" sz="2400" b="1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324727935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6EE16946-BBA8-D946-BDB3-078FB9701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570" y="1285860"/>
            <a:ext cx="5024430" cy="54127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C940DF-D020-2643-BE75-81DD682D4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1197" y="0"/>
            <a:ext cx="10058400" cy="1609344"/>
          </a:xfrm>
        </p:spPr>
        <p:txBody>
          <a:bodyPr/>
          <a:lstStyle/>
          <a:p>
            <a:r>
              <a:rPr lang="en-US" b="1" u="sng"/>
              <a:t>Camel’s</a:t>
            </a:r>
            <a:r>
              <a:rPr lang="en-US" b="1"/>
              <a:t> </a:t>
            </a:r>
            <a:r>
              <a:rPr lang="en-US" b="1" u="sng"/>
              <a:t>foot</a:t>
            </a:r>
            <a:r>
              <a:rPr lang="en-US" b="1"/>
              <a:t> </a:t>
            </a:r>
            <a:r>
              <a:rPr lang="en-US" b="1" u="sng"/>
              <a:t>climber</a:t>
            </a:r>
            <a:r>
              <a:rPr lang="en-US" b="1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BB965C7-2EC6-AA4F-98E9-00307EE0A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084" y="1609345"/>
            <a:ext cx="6715172" cy="503436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Common name – </a:t>
            </a:r>
            <a:r>
              <a:rPr lang="en-US" b="1" dirty="0" err="1">
                <a:solidFill>
                  <a:srgbClr val="00B0F0"/>
                </a:solidFill>
              </a:rPr>
              <a:t>M</a:t>
            </a:r>
            <a:r>
              <a:rPr lang="en-US" b="1" dirty="0" err="1" smtClean="0">
                <a:solidFill>
                  <a:srgbClr val="00B0F0"/>
                </a:solidFill>
              </a:rPr>
              <a:t>aloo</a:t>
            </a:r>
            <a:r>
              <a:rPr lang="en-US" b="1" dirty="0" smtClean="0">
                <a:solidFill>
                  <a:srgbClr val="00B0F0"/>
                </a:solidFill>
              </a:rPr>
              <a:t> creeper, bauhinia </a:t>
            </a:r>
            <a:r>
              <a:rPr lang="en-US" b="1" dirty="0">
                <a:solidFill>
                  <a:srgbClr val="00B0F0"/>
                </a:solidFill>
              </a:rPr>
              <a:t>climber</a:t>
            </a:r>
          </a:p>
          <a:p>
            <a:endParaRPr lang="en-US" b="1" dirty="0"/>
          </a:p>
          <a:p>
            <a:r>
              <a:rPr lang="en-US" b="1" dirty="0"/>
              <a:t>Botanical name – </a:t>
            </a:r>
            <a:r>
              <a:rPr lang="en-US" b="1" i="1" dirty="0">
                <a:solidFill>
                  <a:srgbClr val="00B0F0"/>
                </a:solidFill>
              </a:rPr>
              <a:t>Bauhinia</a:t>
            </a:r>
            <a:r>
              <a:rPr lang="en-US" b="1" i="1" dirty="0"/>
              <a:t> </a:t>
            </a:r>
            <a:r>
              <a:rPr lang="en-US" b="1" i="1" dirty="0" err="1">
                <a:solidFill>
                  <a:srgbClr val="00B0F0"/>
                </a:solidFill>
              </a:rPr>
              <a:t>vahlii</a:t>
            </a:r>
            <a:r>
              <a:rPr lang="en-US" b="1" i="1" dirty="0"/>
              <a:t> </a:t>
            </a:r>
          </a:p>
          <a:p>
            <a:endParaRPr lang="en-US" b="1" u="sng" dirty="0"/>
          </a:p>
          <a:p>
            <a:r>
              <a:rPr lang="en-US" b="1" dirty="0"/>
              <a:t>Origin .        -      </a:t>
            </a:r>
            <a:r>
              <a:rPr lang="en-US" b="1" dirty="0">
                <a:solidFill>
                  <a:srgbClr val="00B0F0"/>
                </a:solidFill>
              </a:rPr>
              <a:t>western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Ghats </a:t>
            </a:r>
            <a:r>
              <a:rPr lang="en-US" b="1" dirty="0" smtClean="0"/>
              <a:t>( </a:t>
            </a:r>
            <a:r>
              <a:rPr lang="en-US" b="1" dirty="0">
                <a:solidFill>
                  <a:srgbClr val="00B0F0"/>
                </a:solidFill>
              </a:rPr>
              <a:t>India</a:t>
            </a:r>
            <a:r>
              <a:rPr lang="en-US" b="1" dirty="0"/>
              <a:t>)</a:t>
            </a:r>
          </a:p>
          <a:p>
            <a:endParaRPr lang="en-US" b="1" dirty="0"/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–.  </a:t>
            </a:r>
            <a:r>
              <a:rPr lang="en-US" b="1" dirty="0">
                <a:solidFill>
                  <a:srgbClr val="00B0F0"/>
                </a:solidFill>
              </a:rPr>
              <a:t>Yellowish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white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r>
              <a:rPr lang="en-US" b="1" dirty="0"/>
              <a:t>Flowering –          </a:t>
            </a:r>
            <a:r>
              <a:rPr lang="en-US" b="1" dirty="0">
                <a:solidFill>
                  <a:srgbClr val="00B0F0"/>
                </a:solidFill>
              </a:rPr>
              <a:t>April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June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r>
              <a:rPr lang="en-US" b="1" dirty="0"/>
              <a:t>Remarks   -           </a:t>
            </a:r>
            <a:r>
              <a:rPr lang="en-US" b="1" dirty="0">
                <a:solidFill>
                  <a:srgbClr val="00B0F0"/>
                </a:solidFill>
              </a:rPr>
              <a:t>heavy woody climber </a:t>
            </a:r>
            <a:r>
              <a:rPr lang="en-US" b="1" dirty="0" smtClean="0">
                <a:solidFill>
                  <a:srgbClr val="00B0F0"/>
                </a:solidFill>
              </a:rPr>
              <a:t>.</a:t>
            </a:r>
          </a:p>
          <a:p>
            <a:r>
              <a:rPr lang="en-US" b="1" dirty="0" smtClean="0"/>
              <a:t>Prop by </a:t>
            </a:r>
            <a:r>
              <a:rPr lang="en-US" b="1" dirty="0" smtClean="0"/>
              <a:t>-                 </a:t>
            </a:r>
            <a:r>
              <a:rPr lang="en-US" b="1" dirty="0" smtClean="0">
                <a:solidFill>
                  <a:srgbClr val="00B0F0"/>
                </a:solidFill>
              </a:rPr>
              <a:t>seeds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286034963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9D2C0804-7284-5847-AE5B-8BFAA527A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828" y="1214422"/>
            <a:ext cx="3224370" cy="2819697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="" xmlns:a16="http://schemas.microsoft.com/office/drawing/2014/main" id="{AEEBAF0F-328D-9A4E-90C2-3CEA8CA1C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98" y="1158308"/>
            <a:ext cx="4464924" cy="5589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BE2B5A-B86B-CA4B-A2A6-6F025969B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42938"/>
            <a:ext cx="7314009" cy="2047685"/>
          </a:xfrm>
        </p:spPr>
        <p:txBody>
          <a:bodyPr/>
          <a:lstStyle/>
          <a:p>
            <a:r>
              <a:rPr lang="en-US" b="1">
                <a:solidFill>
                  <a:srgbClr val="00B050"/>
                </a:solidFill>
              </a:rPr>
              <a:t>  Chinese Wisteria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482D6FF-D07D-B248-8C15-A6EAA3DE5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238" y="1332176"/>
            <a:ext cx="6766764" cy="5416132"/>
          </a:xfrm>
        </p:spPr>
        <p:txBody>
          <a:bodyPr/>
          <a:lstStyle/>
          <a:p>
            <a:pPr marL="617220" lvl="1" indent="-342900">
              <a:buFont typeface="+mj-lt"/>
              <a:buAutoNum type="arabicPeriod"/>
            </a:pPr>
            <a:r>
              <a:rPr lang="en-US" b="1" dirty="0"/>
              <a:t>Wisteria</a:t>
            </a:r>
            <a:r>
              <a:rPr lang="en-US" dirty="0"/>
              <a:t> ( </a:t>
            </a:r>
            <a:r>
              <a:rPr lang="en-US" b="1" dirty="0"/>
              <a:t>Chinese</a:t>
            </a:r>
            <a:r>
              <a:rPr lang="en-US" dirty="0"/>
              <a:t> </a:t>
            </a:r>
            <a:r>
              <a:rPr lang="en-US" b="1" dirty="0"/>
              <a:t>wisteria</a:t>
            </a:r>
            <a:r>
              <a:rPr lang="en-US" dirty="0"/>
              <a:t>)</a:t>
            </a:r>
          </a:p>
          <a:p>
            <a:pPr marL="617220" lvl="1" indent="-342900">
              <a:buFont typeface="+mj-lt"/>
              <a:buAutoNum type="arabicPeriod"/>
            </a:pPr>
            <a:endParaRPr lang="en-US" dirty="0"/>
          </a:p>
          <a:p>
            <a:pPr lvl="1"/>
            <a:r>
              <a:rPr lang="en-US" b="1" dirty="0"/>
              <a:t>Botanical</a:t>
            </a:r>
            <a:r>
              <a:rPr lang="en-US" dirty="0"/>
              <a:t> </a:t>
            </a:r>
            <a:r>
              <a:rPr lang="en-US" b="1" dirty="0"/>
              <a:t>name</a:t>
            </a:r>
            <a:r>
              <a:rPr lang="en-US" dirty="0"/>
              <a:t> – </a:t>
            </a:r>
            <a:r>
              <a:rPr lang="en-US" b="1" i="1" dirty="0"/>
              <a:t>W</a:t>
            </a:r>
            <a:r>
              <a:rPr lang="en-US" b="1" i="1" dirty="0" smtClean="0"/>
              <a:t>isteria</a:t>
            </a:r>
            <a:r>
              <a:rPr lang="en-US" i="1" dirty="0" smtClean="0"/>
              <a:t> </a:t>
            </a:r>
            <a:r>
              <a:rPr lang="en-US" b="1" i="1" dirty="0" err="1"/>
              <a:t>sinesis</a:t>
            </a:r>
            <a:endParaRPr lang="en-US" b="1" i="1" dirty="0"/>
          </a:p>
          <a:p>
            <a:pPr lvl="1"/>
            <a:endParaRPr lang="en-US" b="1" i="1" u="sng" dirty="0"/>
          </a:p>
          <a:p>
            <a:pPr lvl="1"/>
            <a:r>
              <a:rPr lang="en-US" b="1" dirty="0"/>
              <a:t>Family            -.      </a:t>
            </a:r>
            <a:r>
              <a:rPr lang="en-US" b="1" i="1" u="sng" dirty="0" err="1"/>
              <a:t>Fabaceae</a:t>
            </a:r>
            <a:endParaRPr lang="en-US" b="1" i="1" u="sng" dirty="0"/>
          </a:p>
          <a:p>
            <a:pPr lvl="1"/>
            <a:endParaRPr lang="en-US" b="1" i="1" u="sng" dirty="0"/>
          </a:p>
          <a:p>
            <a:pPr lvl="1"/>
            <a:r>
              <a:rPr lang="en-US" b="1" dirty="0"/>
              <a:t>Origin             -        </a:t>
            </a:r>
            <a:r>
              <a:rPr lang="en-US" b="1" i="1" dirty="0"/>
              <a:t>China</a:t>
            </a:r>
            <a:r>
              <a:rPr lang="en-US" u="sng" dirty="0"/>
              <a:t> </a:t>
            </a:r>
          </a:p>
          <a:p>
            <a:pPr lvl="1"/>
            <a:endParaRPr lang="en-US" u="sng" dirty="0"/>
          </a:p>
          <a:p>
            <a:pPr lvl="1"/>
            <a:r>
              <a:rPr lang="en-US" b="1" dirty="0"/>
              <a:t>Flower</a:t>
            </a:r>
            <a:r>
              <a:rPr lang="en-US" u="sng" dirty="0"/>
              <a:t> </a:t>
            </a:r>
            <a:r>
              <a:rPr lang="en-US" b="1" dirty="0" err="1"/>
              <a:t>colour</a:t>
            </a:r>
            <a:r>
              <a:rPr lang="en-US" b="1" dirty="0"/>
              <a:t>.        -</a:t>
            </a:r>
            <a:r>
              <a:rPr lang="en-US" b="1" u="sng" dirty="0"/>
              <a:t> </a:t>
            </a:r>
            <a:r>
              <a:rPr lang="en-US" b="1" i="1" dirty="0">
                <a:solidFill>
                  <a:srgbClr val="7030A0"/>
                </a:solidFill>
              </a:rPr>
              <a:t>Purple</a:t>
            </a:r>
          </a:p>
          <a:p>
            <a:pPr lvl="1"/>
            <a:endParaRPr lang="en-US" b="1" i="1" dirty="0">
              <a:solidFill>
                <a:srgbClr val="7030A0"/>
              </a:solidFill>
            </a:endParaRPr>
          </a:p>
          <a:p>
            <a:pPr lvl="1"/>
            <a:r>
              <a:rPr lang="en-US" b="1" dirty="0"/>
              <a:t>Flowering</a:t>
            </a:r>
            <a:r>
              <a:rPr lang="en-US" dirty="0"/>
              <a:t>        -          </a:t>
            </a:r>
            <a:r>
              <a:rPr lang="en-US" b="1" dirty="0"/>
              <a:t>March</a:t>
            </a:r>
            <a:r>
              <a:rPr lang="en-US" b="1" u="sng" dirty="0"/>
              <a:t> </a:t>
            </a:r>
            <a:r>
              <a:rPr lang="en-US" b="1" dirty="0"/>
              <a:t>to</a:t>
            </a:r>
            <a:r>
              <a:rPr lang="en-US" b="1" u="sng" dirty="0"/>
              <a:t> </a:t>
            </a:r>
            <a:r>
              <a:rPr lang="en-US" b="1" i="1" dirty="0"/>
              <a:t>may</a:t>
            </a:r>
          </a:p>
          <a:p>
            <a:pPr lvl="1"/>
            <a:endParaRPr lang="en-US" b="1" i="1" dirty="0"/>
          </a:p>
          <a:p>
            <a:pPr lvl="1"/>
            <a:r>
              <a:rPr lang="en-US" b="1" i="1" dirty="0" err="1"/>
              <a:t>Reamarks</a:t>
            </a:r>
            <a:r>
              <a:rPr lang="en-US" i="1" dirty="0"/>
              <a:t>              </a:t>
            </a:r>
            <a:r>
              <a:rPr lang="en-US" b="1" i="1" dirty="0"/>
              <a:t> </a:t>
            </a:r>
            <a:r>
              <a:rPr lang="en-US" b="1" i="1" dirty="0" smtClean="0"/>
              <a:t>It </a:t>
            </a:r>
            <a:r>
              <a:rPr lang="en-US" b="1" i="1" dirty="0"/>
              <a:t>can be propagated through cutting</a:t>
            </a:r>
          </a:p>
          <a:p>
            <a:pPr lvl="1">
              <a:buNone/>
            </a:pPr>
            <a:endParaRPr lang="en-US" b="1" i="1" dirty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b="1" u="sng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7473597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="" xmlns:a16="http://schemas.microsoft.com/office/drawing/2014/main" id="{FDC31F20-A354-714A-A419-59817955D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2" y="1000108"/>
            <a:ext cx="5573553" cy="52864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79397C-251C-4D43-9EE4-DFD702C0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3569" y="-529638"/>
            <a:ext cx="11437819" cy="1976247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u="sng" dirty="0" smtClean="0">
                <a:solidFill>
                  <a:schemeClr val="accent2">
                    <a:lumMod val="75000"/>
                  </a:schemeClr>
                </a:solidFill>
              </a:rPr>
              <a:t>Bread</a:t>
            </a:r>
            <a:r>
              <a:rPr lang="en-US" dirty="0" smtClean="0"/>
              <a:t> </a:t>
            </a:r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flower</a:t>
            </a:r>
            <a:r>
              <a:rPr lang="en-US" b="1" dirty="0"/>
              <a:t> (</a:t>
            </a:r>
            <a:r>
              <a:rPr lang="en-US" b="1" u="sng" dirty="0" err="1">
                <a:solidFill>
                  <a:schemeClr val="tx1"/>
                </a:solidFill>
              </a:rPr>
              <a:t>dudhi</a:t>
            </a:r>
            <a:r>
              <a:rPr lang="en-US" b="1" dirty="0"/>
              <a:t> </a:t>
            </a:r>
            <a:r>
              <a:rPr lang="en-US" b="1" u="sng" dirty="0" err="1">
                <a:solidFill>
                  <a:schemeClr val="tx1"/>
                </a:solidFill>
              </a:rPr>
              <a:t>ke</a:t>
            </a:r>
            <a:r>
              <a:rPr lang="en-US" b="1" dirty="0"/>
              <a:t> </a:t>
            </a:r>
            <a:r>
              <a:rPr lang="en-US" b="1" u="sng" dirty="0" err="1">
                <a:solidFill>
                  <a:schemeClr val="tx1"/>
                </a:solidFill>
              </a:rPr>
              <a:t>bel</a:t>
            </a:r>
            <a:r>
              <a:rPr lang="en-US" b="1" dirty="0"/>
              <a:t>)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322453F-1368-2842-9639-4ED7D5A74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4" y="973336"/>
            <a:ext cx="5095868" cy="559893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Botanical name </a:t>
            </a:r>
            <a:r>
              <a:rPr lang="en-US" i="1" dirty="0"/>
              <a:t>– </a:t>
            </a:r>
            <a:r>
              <a:rPr lang="en-US" i="1" dirty="0" err="1">
                <a:solidFill>
                  <a:srgbClr val="00B0F0"/>
                </a:solidFill>
              </a:rPr>
              <a:t>V</a:t>
            </a:r>
            <a:r>
              <a:rPr lang="en-US" i="1" dirty="0" err="1" smtClean="0">
                <a:solidFill>
                  <a:srgbClr val="00B0F0"/>
                </a:solidFill>
              </a:rPr>
              <a:t>allaris</a:t>
            </a:r>
            <a:r>
              <a:rPr lang="en-US" i="1" dirty="0" smtClean="0"/>
              <a:t> </a:t>
            </a:r>
            <a:r>
              <a:rPr lang="en-US" i="1" dirty="0" err="1">
                <a:solidFill>
                  <a:srgbClr val="0070C0"/>
                </a:solidFill>
              </a:rPr>
              <a:t>solanaceae</a:t>
            </a:r>
            <a:r>
              <a:rPr lang="en-US" i="1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i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i="1" dirty="0"/>
              <a:t>Family </a:t>
            </a:r>
            <a:r>
              <a:rPr lang="en-US" i="1" dirty="0"/>
              <a:t>                 -   </a:t>
            </a:r>
            <a:r>
              <a:rPr lang="en-US" i="1" dirty="0" err="1">
                <a:solidFill>
                  <a:srgbClr val="00B0F0"/>
                </a:solidFill>
              </a:rPr>
              <a:t>Apocynaceae</a:t>
            </a:r>
            <a:endParaRPr lang="en-US" i="1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b="1" i="1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Origin </a:t>
            </a:r>
            <a:r>
              <a:rPr lang="en-US" i="1" dirty="0"/>
              <a:t>             -    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India</a:t>
            </a:r>
            <a:r>
              <a:rPr lang="en-US" i="1" dirty="0"/>
              <a:t> </a:t>
            </a:r>
            <a:r>
              <a:rPr lang="en-US" i="1" dirty="0">
                <a:solidFill>
                  <a:srgbClr val="0070C0"/>
                </a:solidFill>
              </a:rPr>
              <a:t>and</a:t>
            </a:r>
            <a:r>
              <a:rPr lang="en-US" i="1" dirty="0"/>
              <a:t> </a:t>
            </a:r>
            <a:r>
              <a:rPr lang="en-US" i="1" dirty="0">
                <a:solidFill>
                  <a:srgbClr val="0070C0"/>
                </a:solidFill>
              </a:rPr>
              <a:t>Burma</a:t>
            </a:r>
            <a:r>
              <a:rPr lang="en-US" i="1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i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-    </a:t>
            </a:r>
            <a:r>
              <a:rPr lang="en-US" i="1" dirty="0">
                <a:solidFill>
                  <a:srgbClr val="00B0F0"/>
                </a:solidFill>
              </a:rPr>
              <a:t>white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i="1" dirty="0">
              <a:solidFill>
                <a:srgbClr val="00B0F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Flowering </a:t>
            </a:r>
            <a:r>
              <a:rPr lang="en-US" b="1" i="1" dirty="0"/>
              <a:t>     </a:t>
            </a:r>
            <a:r>
              <a:rPr lang="en-US" i="1" dirty="0"/>
              <a:t>-</a:t>
            </a:r>
            <a:r>
              <a:rPr lang="en-US" b="1" i="1" dirty="0"/>
              <a:t>   </a:t>
            </a:r>
            <a:r>
              <a:rPr lang="en-US" i="1" dirty="0"/>
              <a:t>  </a:t>
            </a:r>
            <a:r>
              <a:rPr lang="en-US" i="1" dirty="0">
                <a:solidFill>
                  <a:srgbClr val="00B0F0"/>
                </a:solidFill>
              </a:rPr>
              <a:t>December-</a:t>
            </a:r>
            <a:r>
              <a:rPr lang="en-US" i="1" dirty="0" err="1">
                <a:solidFill>
                  <a:srgbClr val="00B0F0"/>
                </a:solidFill>
              </a:rPr>
              <a:t>april</a:t>
            </a:r>
            <a:r>
              <a:rPr lang="en-US" i="1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i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Remarks     </a:t>
            </a:r>
            <a:r>
              <a:rPr lang="en-US" i="1" dirty="0"/>
              <a:t> -    </a:t>
            </a:r>
            <a:r>
              <a:rPr lang="en-US" i="1" dirty="0">
                <a:solidFill>
                  <a:srgbClr val="00B0F0"/>
                </a:solidFill>
              </a:rPr>
              <a:t>It</a:t>
            </a:r>
            <a:r>
              <a:rPr lang="en-US" i="1" dirty="0"/>
              <a:t> </a:t>
            </a:r>
            <a:r>
              <a:rPr lang="en-US" i="1" dirty="0">
                <a:solidFill>
                  <a:srgbClr val="00B0F0"/>
                </a:solidFill>
              </a:rPr>
              <a:t>can</a:t>
            </a:r>
            <a:r>
              <a:rPr lang="en-US" i="1" dirty="0"/>
              <a:t> </a:t>
            </a:r>
            <a:r>
              <a:rPr lang="en-US" b="1" i="1" dirty="0">
                <a:solidFill>
                  <a:srgbClr val="00B0F0"/>
                </a:solidFill>
              </a:rPr>
              <a:t>be</a:t>
            </a:r>
            <a:r>
              <a:rPr lang="en-US" b="1" i="1" dirty="0"/>
              <a:t> </a:t>
            </a:r>
            <a:r>
              <a:rPr lang="en-US" b="1" i="1" dirty="0">
                <a:solidFill>
                  <a:srgbClr val="00B0F0"/>
                </a:solidFill>
              </a:rPr>
              <a:t>grown</a:t>
            </a:r>
            <a:r>
              <a:rPr lang="en-US" b="1" i="1" dirty="0"/>
              <a:t> </a:t>
            </a:r>
            <a:r>
              <a:rPr lang="en-US" b="1" i="1" dirty="0">
                <a:solidFill>
                  <a:srgbClr val="00B0F0"/>
                </a:solidFill>
              </a:rPr>
              <a:t>on</a:t>
            </a:r>
            <a:r>
              <a:rPr lang="en-US" b="1" i="1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b="1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/>
              <a:t>                           </a:t>
            </a:r>
            <a:r>
              <a:rPr lang="en-US" b="1" i="1" dirty="0"/>
              <a:t>  </a:t>
            </a:r>
            <a:r>
              <a:rPr lang="en-US" i="1" dirty="0"/>
              <a:t> </a:t>
            </a:r>
            <a:r>
              <a:rPr lang="en-US" b="1" i="1" dirty="0" err="1">
                <a:solidFill>
                  <a:srgbClr val="00B0F0"/>
                </a:solidFill>
              </a:rPr>
              <a:t>pergoals</a:t>
            </a:r>
            <a:r>
              <a:rPr lang="en-US" b="1" i="1" dirty="0"/>
              <a:t> </a:t>
            </a:r>
            <a:r>
              <a:rPr lang="en-US" b="1" i="1" dirty="0">
                <a:solidFill>
                  <a:srgbClr val="00B0F0"/>
                </a:solidFill>
              </a:rPr>
              <a:t>and</a:t>
            </a:r>
            <a:r>
              <a:rPr lang="en-US" b="1" i="1" dirty="0"/>
              <a:t> </a:t>
            </a:r>
            <a:r>
              <a:rPr lang="en-US" b="1" i="1" dirty="0">
                <a:solidFill>
                  <a:srgbClr val="00B0F0"/>
                </a:solidFill>
              </a:rPr>
              <a:t>can</a:t>
            </a:r>
            <a:r>
              <a:rPr lang="en-US" b="1" i="1" dirty="0"/>
              <a:t> </a:t>
            </a:r>
            <a:r>
              <a:rPr lang="en-US" b="1" i="1" dirty="0">
                <a:solidFill>
                  <a:srgbClr val="00B0F0"/>
                </a:solidFill>
              </a:rPr>
              <a:t>also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b="1" i="1" dirty="0">
              <a:solidFill>
                <a:srgbClr val="00B0F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dirty="0"/>
              <a:t>.                         </a:t>
            </a:r>
            <a:r>
              <a:rPr lang="en-US" b="1" dirty="0"/>
              <a:t>  </a:t>
            </a:r>
            <a:r>
              <a:rPr lang="en-US" b="1" dirty="0">
                <a:solidFill>
                  <a:srgbClr val="00B0F0"/>
                </a:solidFill>
              </a:rPr>
              <a:t>Be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used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as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screens</a:t>
            </a:r>
            <a:r>
              <a:rPr lang="en-US" b="1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357833843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="" xmlns:a16="http://schemas.microsoft.com/office/drawing/2014/main" id="{167A6222-200C-9F4B-9B47-4283C9D13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32" y="944304"/>
            <a:ext cx="4952992" cy="59071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3AB4C2-4327-A54A-8106-06F39D07F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1000108"/>
          </a:xfrm>
        </p:spPr>
        <p:txBody>
          <a:bodyPr/>
          <a:lstStyle/>
          <a:p>
            <a:r>
              <a:rPr lang="en-US" b="1" u="sng" dirty="0">
                <a:solidFill>
                  <a:srgbClr val="FFC000"/>
                </a:solidFill>
              </a:rPr>
              <a:t>.Australian</a:t>
            </a:r>
            <a:r>
              <a:rPr lang="en-US" dirty="0"/>
              <a:t> </a:t>
            </a:r>
            <a:r>
              <a:rPr lang="en-US" b="1" u="sng" dirty="0">
                <a:solidFill>
                  <a:srgbClr val="FFC000"/>
                </a:solidFill>
              </a:rPr>
              <a:t>gold</a:t>
            </a:r>
            <a:r>
              <a:rPr lang="en-US" dirty="0"/>
              <a:t> </a:t>
            </a:r>
            <a:r>
              <a:rPr lang="en-US" b="1" u="sng" dirty="0">
                <a:solidFill>
                  <a:srgbClr val="FFC000"/>
                </a:solidFill>
              </a:rPr>
              <a:t>vines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F4EFE1B-FC4E-3944-BD2E-3BF687544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46" y="1785926"/>
            <a:ext cx="6216777" cy="4609718"/>
          </a:xfrm>
        </p:spPr>
        <p:txBody>
          <a:bodyPr/>
          <a:lstStyle/>
          <a:p>
            <a:r>
              <a:rPr lang="en-US" b="1" dirty="0"/>
              <a:t>Botanical name – </a:t>
            </a:r>
            <a:r>
              <a:rPr lang="en-US" b="1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T</a:t>
            </a:r>
            <a:r>
              <a:rPr lang="en-US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ristellateia</a:t>
            </a:r>
            <a:r>
              <a:rPr lang="en-US" i="1" dirty="0" smtClean="0"/>
              <a:t> </a:t>
            </a:r>
            <a:r>
              <a:rPr lang="en-US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australasian</a:t>
            </a:r>
            <a:r>
              <a:rPr lang="en-US" i="1" dirty="0" smtClean="0"/>
              <a:t> </a:t>
            </a:r>
            <a:endParaRPr lang="en-US" i="1" dirty="0"/>
          </a:p>
          <a:p>
            <a:endParaRPr lang="en-US" i="1" dirty="0"/>
          </a:p>
          <a:p>
            <a:r>
              <a:rPr lang="en-US" b="1" i="1" dirty="0" err="1"/>
              <a:t>Faimily</a:t>
            </a:r>
            <a:r>
              <a:rPr lang="en-US" b="1" i="1" dirty="0"/>
              <a:t>             </a:t>
            </a:r>
            <a:r>
              <a:rPr lang="en-US" i="1" dirty="0"/>
              <a:t>-    </a:t>
            </a:r>
            <a:r>
              <a:rPr lang="en-US" b="1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malphighiceae</a:t>
            </a:r>
            <a:r>
              <a:rPr lang="en-US" i="1" dirty="0"/>
              <a:t> </a:t>
            </a:r>
            <a:endParaRPr lang="en-US" i="1" dirty="0" smtClean="0"/>
          </a:p>
          <a:p>
            <a:endParaRPr lang="en-US" i="1" dirty="0"/>
          </a:p>
          <a:p>
            <a:r>
              <a:rPr lang="en-US" b="1" dirty="0" smtClean="0"/>
              <a:t>Origin </a:t>
            </a:r>
            <a:r>
              <a:rPr lang="en-US" i="1" dirty="0" smtClean="0"/>
              <a:t>                 </a:t>
            </a:r>
            <a:r>
              <a:rPr lang="en-US" i="1" dirty="0"/>
              <a:t>- </a:t>
            </a:r>
            <a:r>
              <a:rPr lang="en-US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Asia</a:t>
            </a:r>
            <a:r>
              <a:rPr lang="en-US" i="1" dirty="0"/>
              <a:t> </a:t>
            </a:r>
            <a:r>
              <a:rPr lang="en-US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to</a:t>
            </a:r>
            <a:r>
              <a:rPr lang="en-US" i="1" dirty="0"/>
              <a:t> </a:t>
            </a:r>
            <a:r>
              <a:rPr lang="en-US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new</a:t>
            </a:r>
            <a:r>
              <a:rPr lang="en-US" i="1" dirty="0"/>
              <a:t> </a:t>
            </a:r>
            <a:r>
              <a:rPr lang="en-US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Caledonia</a:t>
            </a:r>
          </a:p>
          <a:p>
            <a:r>
              <a:rPr lang="en-US" i="1" dirty="0"/>
              <a:t> 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</a:t>
            </a:r>
            <a:r>
              <a:rPr lang="en-US" i="1" dirty="0"/>
              <a:t>  -  </a:t>
            </a:r>
            <a:r>
              <a:rPr lang="en-US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golden</a:t>
            </a:r>
            <a:r>
              <a:rPr lang="en-US" i="1" dirty="0"/>
              <a:t> </a:t>
            </a:r>
            <a:r>
              <a:rPr lang="en-US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yellow</a:t>
            </a:r>
          </a:p>
          <a:p>
            <a:endParaRPr lang="en-US" b="1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US" b="1" dirty="0"/>
              <a:t>Remarks </a:t>
            </a:r>
            <a:r>
              <a:rPr lang="en-US" i="1" dirty="0"/>
              <a:t>           - </a:t>
            </a:r>
            <a:r>
              <a:rPr lang="en-US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star</a:t>
            </a:r>
            <a:r>
              <a:rPr lang="en-US" i="1" dirty="0"/>
              <a:t> </a:t>
            </a:r>
            <a:r>
              <a:rPr lang="en-US" b="1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shaperd</a:t>
            </a:r>
            <a:r>
              <a:rPr lang="en-US" i="1" dirty="0"/>
              <a:t> </a:t>
            </a:r>
            <a:r>
              <a:rPr lang="en-US" b="1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flower</a:t>
            </a:r>
            <a:r>
              <a:rPr lang="en-US" i="1" dirty="0" err="1"/>
              <a:t>,</a:t>
            </a:r>
            <a:r>
              <a:rPr lang="en-US" b="1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small</a:t>
            </a:r>
            <a:r>
              <a:rPr lang="en-US" i="1" dirty="0"/>
              <a:t> </a:t>
            </a:r>
          </a:p>
          <a:p>
            <a:r>
              <a:rPr lang="en-US" b="1" i="1" dirty="0"/>
              <a:t>                               </a:t>
            </a:r>
            <a:r>
              <a:rPr lang="en-US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growing</a:t>
            </a:r>
            <a:r>
              <a:rPr lang="en-US" i="1" dirty="0"/>
              <a:t> </a:t>
            </a:r>
            <a:r>
              <a:rPr lang="en-US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vine</a:t>
            </a:r>
            <a:r>
              <a:rPr lang="en-US" i="1" dirty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836678020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0E12445-4B47-F246-AF91-1B20377F55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14"/>
          <a:stretch>
            <a:fillRect/>
          </a:stretch>
        </p:blipFill>
        <p:spPr>
          <a:xfrm>
            <a:off x="6381752" y="1071546"/>
            <a:ext cx="5654543" cy="57864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45CA2A-9CF2-CA45-A629-682043314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381620" cy="1214422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Star</a:t>
            </a:r>
            <a:r>
              <a:rPr lang="en-US" b="1" dirty="0" smtClean="0"/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jasmine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E1D9CDB-E856-6D41-811F-F89B8556D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71612"/>
            <a:ext cx="6312028" cy="496490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Botanical name </a:t>
            </a:r>
            <a:r>
              <a:rPr lang="en-US" dirty="0"/>
              <a:t>  - </a:t>
            </a:r>
            <a:r>
              <a:rPr lang="en-US" b="1" i="1" dirty="0" err="1">
                <a:solidFill>
                  <a:srgbClr val="7030A0"/>
                </a:solidFill>
              </a:rPr>
              <a:t>T</a:t>
            </a:r>
            <a:r>
              <a:rPr lang="en-US" b="1" i="1" dirty="0" err="1" smtClean="0">
                <a:solidFill>
                  <a:srgbClr val="7030A0"/>
                </a:solidFill>
              </a:rPr>
              <a:t>rachelospermum</a:t>
            </a:r>
            <a:r>
              <a:rPr lang="en-US" b="1" i="1" dirty="0" smtClean="0"/>
              <a:t> </a:t>
            </a:r>
            <a:r>
              <a:rPr lang="en-US" b="1" i="1" dirty="0" err="1" smtClean="0">
                <a:solidFill>
                  <a:srgbClr val="7030A0"/>
                </a:solidFill>
              </a:rPr>
              <a:t>jasminiods</a:t>
            </a:r>
            <a:endParaRPr lang="en-US" b="1" i="1" dirty="0">
              <a:solidFill>
                <a:srgbClr val="7030A0"/>
              </a:solidFill>
            </a:endParaRPr>
          </a:p>
          <a:p>
            <a:pPr>
              <a:buNone/>
            </a:pPr>
            <a:endParaRPr lang="en-US" b="1" u="sng" dirty="0">
              <a:solidFill>
                <a:srgbClr val="7030A0"/>
              </a:solidFill>
            </a:endParaRPr>
          </a:p>
          <a:p>
            <a:r>
              <a:rPr lang="en-US" b="1" dirty="0" err="1"/>
              <a:t>Commom</a:t>
            </a:r>
            <a:r>
              <a:rPr lang="en-US" b="1" u="sng" dirty="0"/>
              <a:t> </a:t>
            </a:r>
            <a:r>
              <a:rPr lang="en-US" b="1" dirty="0"/>
              <a:t>name</a:t>
            </a:r>
            <a:r>
              <a:rPr lang="en-US" b="1" u="sng" dirty="0"/>
              <a:t> </a:t>
            </a:r>
            <a:r>
              <a:rPr lang="en-US" b="1" dirty="0"/>
              <a:t> -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confederate</a:t>
            </a:r>
            <a:r>
              <a:rPr lang="en-US" b="1" u="sng" dirty="0" smtClean="0"/>
              <a:t>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jasmine</a:t>
            </a:r>
          </a:p>
          <a:p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b="1" dirty="0"/>
              <a:t>Family                 -    </a:t>
            </a:r>
            <a:r>
              <a:rPr lang="en-US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apocynaceae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r>
              <a:rPr lang="en-US" b="1" dirty="0"/>
              <a:t>Origin.                 -  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china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–     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white</a:t>
            </a:r>
            <a:r>
              <a:rPr lang="en-US" b="1" dirty="0"/>
              <a:t> </a:t>
            </a:r>
          </a:p>
          <a:p>
            <a:r>
              <a:rPr lang="en-US" b="1" dirty="0"/>
              <a:t>Flowering         -     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summer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r>
              <a:rPr lang="en-US" b="1" dirty="0"/>
              <a:t>Remarks.     -.        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It</a:t>
            </a:r>
            <a:r>
              <a:rPr lang="en-US" b="1" dirty="0"/>
              <a:t> 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can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be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propagated</a:t>
            </a:r>
          </a:p>
          <a:p>
            <a:r>
              <a:rPr lang="en-US" b="1" dirty="0"/>
              <a:t>                                 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Cuttings</a:t>
            </a:r>
            <a:r>
              <a:rPr lang="en-US" b="1" dirty="0"/>
              <a:t>.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95495599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>
            <a:extLst>
              <a:ext uri="{FF2B5EF4-FFF2-40B4-BE49-F238E27FC236}">
                <a16:creationId xmlns="" xmlns:a16="http://schemas.microsoft.com/office/drawing/2014/main" id="{CF226AA4-3EAB-8942-8E8A-C7F2EA53E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163" y="1214422"/>
            <a:ext cx="5246837" cy="535068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="" xmlns:a16="http://schemas.microsoft.com/office/drawing/2014/main" id="{385A1A5C-30AD-8F46-A7EF-E26BEE20F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738678" cy="1643050"/>
          </a:xfrm>
        </p:spPr>
        <p:txBody>
          <a:bodyPr/>
          <a:lstStyle/>
          <a:p>
            <a:r>
              <a:rPr lang="en-US" b="1" u="sng" dirty="0" err="1">
                <a:solidFill>
                  <a:srgbClr val="002060"/>
                </a:solidFill>
              </a:rPr>
              <a:t>Thunbergia</a:t>
            </a:r>
            <a:r>
              <a:rPr lang="en-US" b="1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52395A17-5AFA-9140-B62A-6F652BD86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5861"/>
            <a:ext cx="6667504" cy="5286412"/>
          </a:xfrm>
        </p:spPr>
        <p:txBody>
          <a:bodyPr>
            <a:normAutofit/>
          </a:bodyPr>
          <a:lstStyle/>
          <a:p>
            <a:r>
              <a:rPr lang="en-US" b="1" dirty="0"/>
              <a:t>Common name   👉- </a:t>
            </a:r>
            <a:r>
              <a:rPr lang="en-US" b="1" dirty="0">
                <a:solidFill>
                  <a:srgbClr val="00B050"/>
                </a:solidFill>
              </a:rPr>
              <a:t>Mysore</a:t>
            </a:r>
            <a:r>
              <a:rPr lang="en-US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>clock</a:t>
            </a:r>
            <a:r>
              <a:rPr lang="en-US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>vine</a:t>
            </a:r>
            <a:r>
              <a:rPr lang="en-US" b="1" dirty="0"/>
              <a:t> 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92D050"/>
                </a:solidFill>
              </a:rPr>
              <a:t>Dolls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shoes</a:t>
            </a:r>
            <a:r>
              <a:rPr lang="en-US" b="1" dirty="0" smtClean="0"/>
              <a:t> </a:t>
            </a:r>
            <a:endParaRPr lang="en-US" b="1" dirty="0"/>
          </a:p>
          <a:p>
            <a:r>
              <a:rPr lang="en-US" b="1" dirty="0" smtClean="0"/>
              <a:t>Botanical </a:t>
            </a:r>
            <a:r>
              <a:rPr lang="en-US" b="1" dirty="0"/>
              <a:t>name </a:t>
            </a:r>
            <a:r>
              <a:rPr lang="en-US" b="1" dirty="0" smtClean="0"/>
              <a:t> 👉   </a:t>
            </a:r>
            <a:r>
              <a:rPr lang="en-US" b="1" u="sng" dirty="0" err="1">
                <a:solidFill>
                  <a:srgbClr val="00B050"/>
                </a:solidFill>
              </a:rPr>
              <a:t>Thunbergia</a:t>
            </a:r>
            <a:r>
              <a:rPr lang="en-US" b="1" dirty="0"/>
              <a:t>  </a:t>
            </a:r>
            <a:r>
              <a:rPr lang="en-US" b="1" u="sng" dirty="0" err="1">
                <a:solidFill>
                  <a:srgbClr val="00B050"/>
                </a:solidFill>
              </a:rPr>
              <a:t>Mysorensis</a:t>
            </a:r>
            <a:r>
              <a:rPr lang="en-US" b="1" dirty="0"/>
              <a:t> </a:t>
            </a:r>
          </a:p>
          <a:p>
            <a:r>
              <a:rPr lang="en-US" b="1" dirty="0"/>
              <a:t>Family                 </a:t>
            </a:r>
            <a:r>
              <a:rPr lang="en-US" b="1" dirty="0" smtClean="0"/>
              <a:t>   👉  </a:t>
            </a:r>
            <a:r>
              <a:rPr lang="en-US" b="1" u="sng" dirty="0" err="1">
                <a:solidFill>
                  <a:srgbClr val="00B050"/>
                </a:solidFill>
              </a:rPr>
              <a:t>acanthaceae</a:t>
            </a:r>
            <a:r>
              <a:rPr lang="en-US" b="1" dirty="0"/>
              <a:t> .</a:t>
            </a:r>
          </a:p>
          <a:p>
            <a:r>
              <a:rPr lang="en-US" b="1" dirty="0"/>
              <a:t>Origin.                </a:t>
            </a:r>
            <a:r>
              <a:rPr lang="en-US" b="1" dirty="0" smtClean="0"/>
              <a:t>   👉  </a:t>
            </a:r>
            <a:r>
              <a:rPr lang="en-US" b="1" dirty="0">
                <a:solidFill>
                  <a:srgbClr val="00B050"/>
                </a:solidFill>
              </a:rPr>
              <a:t>India</a:t>
            </a:r>
            <a:r>
              <a:rPr lang="en-US" b="1" dirty="0"/>
              <a:t> .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   </a:t>
            </a:r>
            <a:r>
              <a:rPr lang="en-US" b="1" dirty="0" smtClean="0"/>
              <a:t>  👉 </a:t>
            </a:r>
            <a:r>
              <a:rPr lang="en-US" b="1" dirty="0">
                <a:solidFill>
                  <a:srgbClr val="FFC000"/>
                </a:solidFill>
              </a:rPr>
              <a:t>yellow and </a:t>
            </a:r>
            <a:r>
              <a:rPr lang="en-US" b="1" dirty="0">
                <a:solidFill>
                  <a:schemeClr val="accent2"/>
                </a:solidFill>
              </a:rPr>
              <a:t>rust red.</a:t>
            </a:r>
          </a:p>
          <a:p>
            <a:r>
              <a:rPr lang="en-US" b="1" dirty="0"/>
              <a:t>Flowering</a:t>
            </a:r>
            <a:r>
              <a:rPr lang="en-US" b="1" dirty="0">
                <a:solidFill>
                  <a:schemeClr val="accent2"/>
                </a:solidFill>
              </a:rPr>
              <a:t>                </a:t>
            </a:r>
            <a:r>
              <a:rPr lang="en-US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>winter</a:t>
            </a:r>
            <a:r>
              <a:rPr lang="en-US" b="1" dirty="0"/>
              <a:t> .</a:t>
            </a:r>
          </a:p>
          <a:p>
            <a:r>
              <a:rPr lang="en-US" b="1" dirty="0"/>
              <a:t>Remarks      </a:t>
            </a:r>
            <a:r>
              <a:rPr lang="en-US" b="1" dirty="0" smtClean="0"/>
              <a:t>-      👉</a:t>
            </a:r>
            <a:r>
              <a:rPr lang="en-US" b="1" dirty="0" smtClean="0">
                <a:solidFill>
                  <a:srgbClr val="00B050"/>
                </a:solidFill>
              </a:rPr>
              <a:t>flowers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00B050"/>
                </a:solidFill>
              </a:rPr>
              <a:t>are</a:t>
            </a:r>
            <a:r>
              <a:rPr lang="en-US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>large</a:t>
            </a:r>
            <a:r>
              <a:rPr lang="en-US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>and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produced</a:t>
            </a: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</a:rPr>
              <a:t>                                        in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7030A0"/>
                </a:solidFill>
              </a:rPr>
              <a:t>long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Pendulous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interrupted</a:t>
            </a: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                                         </a:t>
            </a:r>
            <a:r>
              <a:rPr lang="en-US" b="1" dirty="0" err="1" smtClean="0">
                <a:solidFill>
                  <a:srgbClr val="00B050"/>
                </a:solidFill>
              </a:rPr>
              <a:t>recemes</a:t>
            </a:r>
            <a:r>
              <a:rPr lang="en-US" b="1" dirty="0"/>
              <a:t>.</a:t>
            </a:r>
          </a:p>
          <a:p>
            <a:r>
              <a:rPr lang="en-US" b="1" dirty="0" smtClean="0"/>
              <a:t>Propagation          👉</a:t>
            </a:r>
            <a:r>
              <a:rPr lang="en-US" b="1" dirty="0" smtClean="0">
                <a:solidFill>
                  <a:srgbClr val="00B050"/>
                </a:solidFill>
              </a:rPr>
              <a:t>By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00B050"/>
                </a:solidFill>
              </a:rPr>
              <a:t>Layering</a:t>
            </a:r>
            <a:r>
              <a:rPr lang="en-US" b="1" dirty="0"/>
              <a:t>.</a:t>
            </a:r>
          </a:p>
          <a:p>
            <a:endParaRPr lang="en-US" b="1" u="sng" dirty="0"/>
          </a:p>
        </p:txBody>
      </p:sp>
    </p:spTree>
    <p:extLst>
      <p:ext uri="{BB962C8B-B14F-4D97-AF65-F5344CB8AC3E}">
        <p14:creationId xmlns="" xmlns:p14="http://schemas.microsoft.com/office/powerpoint/2010/main" val="4054340362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472AFD9F-55BF-A04F-A5B3-82C7DBF3A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6" y="0"/>
            <a:ext cx="5947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0BCBC3-05E3-1942-B3D3-C0627251D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238876" cy="1609344"/>
          </a:xfrm>
        </p:spPr>
        <p:txBody>
          <a:bodyPr/>
          <a:lstStyle/>
          <a:p>
            <a:r>
              <a:rPr lang="en-US" b="1" u="sng" dirty="0">
                <a:solidFill>
                  <a:srgbClr val="002060"/>
                </a:solidFill>
              </a:rPr>
              <a:t>.</a:t>
            </a:r>
            <a:r>
              <a:rPr lang="en-US" b="1" u="sng" dirty="0" err="1">
                <a:solidFill>
                  <a:srgbClr val="002060"/>
                </a:solidFill>
              </a:rPr>
              <a:t>ThunbeRgia</a:t>
            </a:r>
            <a:r>
              <a:rPr lang="en-US" b="1" u="sng" dirty="0">
                <a:solidFill>
                  <a:srgbClr val="002060"/>
                </a:solidFill>
              </a:rPr>
              <a:t>( 2)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016884F-6E96-A748-8544-20FA688AC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5860"/>
            <a:ext cx="6310314" cy="5572140"/>
          </a:xfrm>
        </p:spPr>
        <p:txBody>
          <a:bodyPr>
            <a:normAutofit/>
          </a:bodyPr>
          <a:lstStyle/>
          <a:p>
            <a:r>
              <a:rPr lang="en-US" b="1" dirty="0"/>
              <a:t>Common name --</a:t>
            </a:r>
            <a:r>
              <a:rPr lang="en-US" b="1" dirty="0" err="1">
                <a:solidFill>
                  <a:srgbClr val="0070C0"/>
                </a:solidFill>
              </a:rPr>
              <a:t>bengal</a:t>
            </a:r>
            <a:r>
              <a:rPr lang="en-US" b="1" dirty="0"/>
              <a:t> </a:t>
            </a:r>
            <a:r>
              <a:rPr lang="en-US" b="1" dirty="0">
                <a:solidFill>
                  <a:srgbClr val="0070C0"/>
                </a:solidFill>
              </a:rPr>
              <a:t>clock</a:t>
            </a:r>
            <a:r>
              <a:rPr lang="en-US" b="1" dirty="0"/>
              <a:t> </a:t>
            </a:r>
            <a:r>
              <a:rPr lang="en-US" b="1" dirty="0">
                <a:solidFill>
                  <a:srgbClr val="0070C0"/>
                </a:solidFill>
              </a:rPr>
              <a:t>vine</a:t>
            </a:r>
            <a:r>
              <a:rPr lang="en-US" b="1" dirty="0"/>
              <a:t> ,</a:t>
            </a:r>
          </a:p>
          <a:p>
            <a:r>
              <a:rPr lang="en-US" b="1" dirty="0"/>
              <a:t>                                </a:t>
            </a:r>
            <a:r>
              <a:rPr lang="en-US" b="1" dirty="0">
                <a:solidFill>
                  <a:srgbClr val="0070C0"/>
                </a:solidFill>
              </a:rPr>
              <a:t>Blue</a:t>
            </a:r>
            <a:r>
              <a:rPr lang="en-US" b="1" dirty="0"/>
              <a:t> </a:t>
            </a:r>
            <a:r>
              <a:rPr lang="en-US" b="1" dirty="0">
                <a:solidFill>
                  <a:srgbClr val="002060"/>
                </a:solidFill>
              </a:rPr>
              <a:t>trumpet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vine</a:t>
            </a:r>
            <a:r>
              <a:rPr lang="en-US" b="1" dirty="0"/>
              <a:t>.</a:t>
            </a:r>
          </a:p>
          <a:p>
            <a:r>
              <a:rPr lang="en-US" b="1" dirty="0"/>
              <a:t>Botanical name– </a:t>
            </a:r>
            <a:r>
              <a:rPr lang="en-US" b="1" i="1" dirty="0" err="1">
                <a:solidFill>
                  <a:srgbClr val="00B0F0"/>
                </a:solidFill>
              </a:rPr>
              <a:t>Thunbergia</a:t>
            </a:r>
            <a:r>
              <a:rPr lang="en-US" b="1" i="1" dirty="0"/>
              <a:t> </a:t>
            </a:r>
            <a:r>
              <a:rPr lang="en-US" b="1" i="1" dirty="0" err="1">
                <a:solidFill>
                  <a:srgbClr val="0070C0"/>
                </a:solidFill>
              </a:rPr>
              <a:t>grandiflora</a:t>
            </a:r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dirty="0"/>
              <a:t>Family        -           </a:t>
            </a:r>
            <a:r>
              <a:rPr lang="en-US" b="1" u="sng" dirty="0" err="1">
                <a:solidFill>
                  <a:srgbClr val="00B0F0"/>
                </a:solidFill>
              </a:rPr>
              <a:t>acanthaceae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/>
              <a:t>Origin       </a:t>
            </a:r>
            <a:r>
              <a:rPr lang="en-US" b="1" dirty="0" smtClean="0"/>
              <a:t>        -   </a:t>
            </a:r>
            <a:r>
              <a:rPr lang="en-US" b="1" dirty="0" smtClean="0">
                <a:solidFill>
                  <a:srgbClr val="00B0F0"/>
                </a:solidFill>
              </a:rPr>
              <a:t>Eastern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00B0F0"/>
                </a:solidFill>
              </a:rPr>
              <a:t>India</a:t>
            </a: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–   </a:t>
            </a:r>
            <a:r>
              <a:rPr lang="en-US" b="1" dirty="0" smtClean="0">
                <a:solidFill>
                  <a:srgbClr val="00B0F0"/>
                </a:solidFill>
              </a:rPr>
              <a:t>Pale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00B0F0"/>
                </a:solidFill>
              </a:rPr>
              <a:t>blue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flower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with</a:t>
            </a:r>
            <a:r>
              <a:rPr lang="en-US" b="1" dirty="0"/>
              <a:t>  </a:t>
            </a:r>
          </a:p>
          <a:p>
            <a:r>
              <a:rPr lang="en-US" b="1" dirty="0"/>
              <a:t>                                 </a:t>
            </a:r>
            <a:r>
              <a:rPr lang="en-US" b="1" dirty="0">
                <a:solidFill>
                  <a:srgbClr val="00B0F0"/>
                </a:solidFill>
              </a:rPr>
              <a:t>cream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blue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striped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centre</a:t>
            </a:r>
            <a:r>
              <a:rPr lang="en-US" b="1" dirty="0"/>
              <a:t>.</a:t>
            </a:r>
          </a:p>
          <a:p>
            <a:r>
              <a:rPr lang="en-US" b="1" dirty="0" smtClean="0"/>
              <a:t>Flowering        -   </a:t>
            </a:r>
            <a:r>
              <a:rPr lang="en-US" b="1" dirty="0">
                <a:solidFill>
                  <a:srgbClr val="00B0F0"/>
                </a:solidFill>
              </a:rPr>
              <a:t>Feb</a:t>
            </a:r>
            <a:r>
              <a:rPr lang="en-US" b="1" dirty="0"/>
              <a:t>.- </a:t>
            </a:r>
            <a:r>
              <a:rPr lang="en-US" b="1" dirty="0">
                <a:solidFill>
                  <a:srgbClr val="00B0F0"/>
                </a:solidFill>
              </a:rPr>
              <a:t>March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and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July</a:t>
            </a:r>
            <a:r>
              <a:rPr lang="en-US" b="1" dirty="0"/>
              <a:t> – </a:t>
            </a:r>
            <a:r>
              <a:rPr lang="en-US" b="1" dirty="0">
                <a:solidFill>
                  <a:srgbClr val="00B0F0"/>
                </a:solidFill>
              </a:rPr>
              <a:t>sep</a:t>
            </a:r>
            <a:r>
              <a:rPr lang="en-US" b="1" dirty="0"/>
              <a:t>.</a:t>
            </a:r>
          </a:p>
          <a:p>
            <a:r>
              <a:rPr lang="en-US" b="1" dirty="0"/>
              <a:t>Remarks -.       -   </a:t>
            </a:r>
            <a:r>
              <a:rPr lang="en-US" b="1" dirty="0">
                <a:solidFill>
                  <a:srgbClr val="00B0F0"/>
                </a:solidFill>
              </a:rPr>
              <a:t>Suitable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for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pergolas</a:t>
            </a:r>
            <a:r>
              <a:rPr lang="en-US" b="1" dirty="0"/>
              <a:t>,</a:t>
            </a:r>
          </a:p>
          <a:p>
            <a:r>
              <a:rPr lang="en-US" b="1" dirty="0"/>
              <a:t> </a:t>
            </a:r>
            <a:r>
              <a:rPr lang="en-US" b="1" dirty="0" smtClean="0"/>
              <a:t>Propagation     </a:t>
            </a:r>
            <a:r>
              <a:rPr lang="en-US" b="1" dirty="0"/>
              <a:t>- </a:t>
            </a:r>
            <a:r>
              <a:rPr lang="en-US" b="1" dirty="0" smtClean="0">
                <a:solidFill>
                  <a:srgbClr val="00B0F0"/>
                </a:solidFill>
              </a:rPr>
              <a:t>by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00B0F0"/>
                </a:solidFill>
              </a:rPr>
              <a:t>seeds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cuttings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and</a:t>
            </a:r>
            <a:r>
              <a:rPr lang="en-US" b="1" dirty="0"/>
              <a:t> </a:t>
            </a:r>
            <a:r>
              <a:rPr lang="en-US" b="1" dirty="0">
                <a:solidFill>
                  <a:srgbClr val="00B0F0"/>
                </a:solidFill>
              </a:rPr>
              <a:t>layering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69630979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48A74C26-3932-9B47-8480-2CAF6D2028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30" r="5392"/>
          <a:stretch>
            <a:fillRect/>
          </a:stretch>
        </p:blipFill>
        <p:spPr>
          <a:xfrm>
            <a:off x="6420484" y="1500174"/>
            <a:ext cx="5390555" cy="53578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FFBCFF-6426-1F4A-82F0-68304BBE9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024430" cy="1609344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dirty="0" err="1">
                <a:solidFill>
                  <a:srgbClr val="7030A0"/>
                </a:solidFill>
              </a:rPr>
              <a:t>thunbergia</a:t>
            </a:r>
            <a:r>
              <a:rPr lang="en-US" b="1" dirty="0"/>
              <a:t> </a:t>
            </a:r>
            <a:r>
              <a:rPr lang="en-US" b="1" dirty="0">
                <a:solidFill>
                  <a:srgbClr val="7030A0"/>
                </a:solidFill>
              </a:rPr>
              <a:t>(3)</a:t>
            </a:r>
            <a:br>
              <a:rPr lang="en-US" b="1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4E54C4-2160-DD4D-BD60-87BCF50E4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00108"/>
            <a:ext cx="6238876" cy="57150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b="1" dirty="0"/>
              <a:t>Common</a:t>
            </a:r>
            <a:r>
              <a:rPr lang="en-US" dirty="0"/>
              <a:t> </a:t>
            </a:r>
            <a:r>
              <a:rPr lang="en-US" b="1" dirty="0"/>
              <a:t>name.     - </a:t>
            </a:r>
            <a:r>
              <a:rPr lang="en-US" b="1" dirty="0">
                <a:solidFill>
                  <a:srgbClr val="C00000"/>
                </a:solidFill>
              </a:rPr>
              <a:t>Black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eyed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Susan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vine</a:t>
            </a:r>
          </a:p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/>
              <a:t>Botanical name -.     </a:t>
            </a:r>
            <a:r>
              <a:rPr lang="en-US" b="1" i="1" dirty="0" err="1">
                <a:solidFill>
                  <a:srgbClr val="C00000"/>
                </a:solidFill>
              </a:rPr>
              <a:t>Thunbergia</a:t>
            </a:r>
            <a:r>
              <a:rPr lang="en-US" b="1" i="1" dirty="0"/>
              <a:t> </a:t>
            </a:r>
            <a:r>
              <a:rPr lang="en-US" b="1" i="1" dirty="0" err="1">
                <a:solidFill>
                  <a:srgbClr val="C00000"/>
                </a:solidFill>
              </a:rPr>
              <a:t>alata</a:t>
            </a:r>
            <a:endParaRPr lang="en-US" b="1" i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endParaRPr lang="en-US" b="1" u="sng" dirty="0"/>
          </a:p>
          <a:p>
            <a:pPr>
              <a:spcBef>
                <a:spcPts val="0"/>
              </a:spcBef>
            </a:pPr>
            <a:r>
              <a:rPr lang="en-US" b="1" dirty="0"/>
              <a:t>Family                  -.     </a:t>
            </a:r>
            <a:r>
              <a:rPr lang="en-US" b="1" u="sng" dirty="0" err="1">
                <a:solidFill>
                  <a:srgbClr val="C00000"/>
                </a:solidFill>
              </a:rPr>
              <a:t>Acanthaceae</a:t>
            </a:r>
            <a:endParaRPr lang="en-US" b="1" u="sng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endParaRPr lang="en-US" b="1" u="sng" dirty="0"/>
          </a:p>
          <a:p>
            <a:pPr>
              <a:spcBef>
                <a:spcPts val="0"/>
              </a:spcBef>
            </a:pPr>
            <a:r>
              <a:rPr lang="en-US" b="1" dirty="0"/>
              <a:t>Origin             -.          </a:t>
            </a:r>
            <a:r>
              <a:rPr lang="en-US" b="1" dirty="0">
                <a:solidFill>
                  <a:srgbClr val="C00000"/>
                </a:solidFill>
              </a:rPr>
              <a:t>South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Africa</a:t>
            </a:r>
            <a:r>
              <a:rPr lang="en-US" b="1" dirty="0"/>
              <a:t> </a:t>
            </a:r>
          </a:p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–         </a:t>
            </a:r>
            <a:r>
              <a:rPr lang="en-US" b="1" dirty="0" smtClean="0">
                <a:solidFill>
                  <a:srgbClr val="FF0000"/>
                </a:solidFill>
              </a:rPr>
              <a:t>yellow, gold, white, cream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/>
              <a:t>Flowering.       -          </a:t>
            </a:r>
            <a:r>
              <a:rPr lang="en-US" b="1" dirty="0">
                <a:solidFill>
                  <a:srgbClr val="C00000"/>
                </a:solidFill>
              </a:rPr>
              <a:t>most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of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the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year</a:t>
            </a:r>
            <a:r>
              <a:rPr lang="en-US" b="1" dirty="0"/>
              <a:t> </a:t>
            </a:r>
          </a:p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/>
              <a:t>Remarks.         -          </a:t>
            </a:r>
            <a:r>
              <a:rPr lang="en-US" b="1" dirty="0">
                <a:solidFill>
                  <a:srgbClr val="C00000"/>
                </a:solidFill>
              </a:rPr>
              <a:t>can</a:t>
            </a:r>
            <a:r>
              <a:rPr lang="en-US" b="1" dirty="0"/>
              <a:t> </a:t>
            </a:r>
            <a:r>
              <a:rPr lang="en-US" b="1" dirty="0">
                <a:solidFill>
                  <a:srgbClr val="C00000"/>
                </a:solidFill>
              </a:rPr>
              <a:t>be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propagated</a:t>
            </a:r>
          </a:p>
          <a:p>
            <a:pPr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C00000"/>
                </a:solidFill>
              </a:rPr>
              <a:t>                                           through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seed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453588937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35F596-5EB6-3949-9919-CEE67F986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810380" cy="1214422"/>
          </a:xfrm>
        </p:spPr>
        <p:txBody>
          <a:bodyPr/>
          <a:lstStyle/>
          <a:p>
            <a:r>
              <a:rPr lang="en-US" b="1" u="sng" dirty="0">
                <a:solidFill>
                  <a:srgbClr val="00B050"/>
                </a:solidFill>
              </a:rPr>
              <a:t>Arrowhead</a:t>
            </a:r>
            <a:r>
              <a:rPr lang="en-US" b="1" dirty="0"/>
              <a:t>  </a:t>
            </a:r>
            <a:r>
              <a:rPr lang="en-US" b="1" u="sng" dirty="0">
                <a:solidFill>
                  <a:srgbClr val="00B050"/>
                </a:solidFill>
              </a:rPr>
              <a:t>Plant</a:t>
            </a:r>
            <a:r>
              <a:rPr lang="en-US" b="1" dirty="0">
                <a:solidFill>
                  <a:srgbClr val="00B050"/>
                </a:solidFill>
              </a:rPr>
              <a:t>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72B6A5-4A8C-6241-8FCF-FA55AAC05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57298"/>
            <a:ext cx="6596067" cy="5286412"/>
          </a:xfrm>
        </p:spPr>
        <p:txBody>
          <a:bodyPr>
            <a:normAutofit/>
          </a:bodyPr>
          <a:lstStyle/>
          <a:p>
            <a:r>
              <a:rPr lang="en-US" b="1" dirty="0"/>
              <a:t>Botanical name- </a:t>
            </a:r>
            <a:r>
              <a:rPr lang="en-US" b="1" i="1" dirty="0" err="1" smtClean="0">
                <a:solidFill>
                  <a:srgbClr val="00B0F0"/>
                </a:solidFill>
              </a:rPr>
              <a:t>Syngonium</a:t>
            </a:r>
            <a:r>
              <a:rPr lang="en-US" b="1" i="1" dirty="0" smtClean="0">
                <a:solidFill>
                  <a:srgbClr val="00B0F0"/>
                </a:solidFill>
              </a:rPr>
              <a:t> </a:t>
            </a:r>
            <a:r>
              <a:rPr lang="en-US" b="1" i="1" dirty="0" err="1" smtClean="0">
                <a:solidFill>
                  <a:srgbClr val="00B0F0"/>
                </a:solidFill>
              </a:rPr>
              <a:t>podophyllum</a:t>
            </a:r>
            <a:endParaRPr lang="en-US" b="1" i="1" dirty="0">
              <a:solidFill>
                <a:srgbClr val="00B0F0"/>
              </a:solidFill>
            </a:endParaRPr>
          </a:p>
          <a:p>
            <a:endParaRPr lang="en-US" b="1" u="sng" dirty="0">
              <a:solidFill>
                <a:srgbClr val="00B0F0"/>
              </a:solidFill>
            </a:endParaRPr>
          </a:p>
          <a:p>
            <a:r>
              <a:rPr lang="en-US" b="1" u="sng" dirty="0"/>
              <a:t>Family </a:t>
            </a:r>
            <a:r>
              <a:rPr lang="en-US" b="1" dirty="0"/>
              <a:t>       -.        </a:t>
            </a:r>
            <a:r>
              <a:rPr lang="en-US" b="1" dirty="0" err="1">
                <a:solidFill>
                  <a:srgbClr val="00B0F0"/>
                </a:solidFill>
              </a:rPr>
              <a:t>Araceae</a:t>
            </a:r>
            <a:endParaRPr lang="en-US" b="1" dirty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/>
              <a:t>Origin          –.    </a:t>
            </a:r>
            <a:r>
              <a:rPr lang="en-US" b="1" dirty="0" smtClean="0">
                <a:solidFill>
                  <a:srgbClr val="00B0F0"/>
                </a:solidFill>
              </a:rPr>
              <a:t>Latin </a:t>
            </a:r>
            <a:r>
              <a:rPr lang="en-US" b="1" dirty="0">
                <a:solidFill>
                  <a:srgbClr val="00B0F0"/>
                </a:solidFill>
              </a:rPr>
              <a:t>America from Mexico </a:t>
            </a:r>
            <a:r>
              <a:rPr lang="en-US" b="1" dirty="0" smtClean="0">
                <a:solidFill>
                  <a:srgbClr val="00B0F0"/>
                </a:solidFill>
              </a:rPr>
              <a:t>to</a:t>
            </a:r>
            <a:endParaRPr lang="en-US" b="1" dirty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B0F0"/>
                </a:solidFill>
              </a:rPr>
              <a:t>                                  Bolivia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/>
              <a:t>Remarks</a:t>
            </a:r>
            <a:r>
              <a:rPr lang="en-US" b="1" dirty="0">
                <a:solidFill>
                  <a:srgbClr val="00B0F0"/>
                </a:solidFill>
              </a:rPr>
              <a:t>     –     plants  are  grown for its </a:t>
            </a:r>
            <a:r>
              <a:rPr lang="en-US" b="1" dirty="0" smtClean="0">
                <a:solidFill>
                  <a:srgbClr val="00B0F0"/>
                </a:solidFill>
              </a:rPr>
              <a:t>beautiful</a:t>
            </a:r>
            <a:endParaRPr lang="en-US" b="1" dirty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B0F0"/>
                </a:solidFill>
              </a:rPr>
              <a:t>                                arrow head </a:t>
            </a:r>
            <a:r>
              <a:rPr lang="en-US" b="1" dirty="0">
                <a:solidFill>
                  <a:srgbClr val="00B0F0"/>
                </a:solidFill>
              </a:rPr>
              <a:t>shape leaves.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51EA2D0B-103D-0C48-B9F1-C1143D5B8E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66" r="5033" b="3125"/>
          <a:stretch>
            <a:fillRect/>
          </a:stretch>
        </p:blipFill>
        <p:spPr>
          <a:xfrm>
            <a:off x="7024429" y="285728"/>
            <a:ext cx="5167571" cy="63579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6080392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B1EB3E-D166-534E-9D0B-83FFB0A8D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453190" cy="1609344"/>
          </a:xfrm>
        </p:spPr>
        <p:txBody>
          <a:bodyPr/>
          <a:lstStyle/>
          <a:p>
            <a:r>
              <a:rPr lang="en-US" b="1" u="sng" dirty="0">
                <a:solidFill>
                  <a:srgbClr val="C00000"/>
                </a:solidFill>
              </a:rPr>
              <a:t>Potato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u="sng" dirty="0">
                <a:solidFill>
                  <a:srgbClr val="C00000"/>
                </a:solidFill>
              </a:rPr>
              <a:t>vine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640AB15-C8F6-5E48-8502-0778CA3A3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46" y="1428736"/>
            <a:ext cx="6000792" cy="476966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Botanical name – </a:t>
            </a:r>
            <a:r>
              <a:rPr lang="en-US" b="1" i="1" dirty="0" err="1" smtClean="0">
                <a:solidFill>
                  <a:srgbClr val="FF0000"/>
                </a:solidFill>
              </a:rPr>
              <a:t>Solanum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laxum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Family –.             </a:t>
            </a:r>
            <a:r>
              <a:rPr lang="en-US" b="1" dirty="0" smtClean="0"/>
              <a:t>    </a:t>
            </a:r>
            <a:r>
              <a:rPr lang="en-US" b="1" dirty="0" err="1" smtClean="0">
                <a:solidFill>
                  <a:srgbClr val="FF0000"/>
                </a:solidFill>
              </a:rPr>
              <a:t>Solanceae</a:t>
            </a:r>
            <a:endParaRPr lang="en-US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smtClean="0"/>
              <a:t>Origin </a:t>
            </a:r>
            <a:r>
              <a:rPr lang="en-US" b="1" dirty="0"/>
              <a:t>-.               </a:t>
            </a:r>
            <a:r>
              <a:rPr lang="en-US" b="1" dirty="0">
                <a:solidFill>
                  <a:srgbClr val="FF0000"/>
                </a:solidFill>
              </a:rPr>
              <a:t>South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America</a:t>
            </a:r>
            <a:r>
              <a:rPr lang="en-US" b="1" dirty="0"/>
              <a:t>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–  </a:t>
            </a:r>
            <a:r>
              <a:rPr lang="en-US" b="1" dirty="0" smtClean="0">
                <a:solidFill>
                  <a:srgbClr val="FF0000"/>
                </a:solidFill>
              </a:rPr>
              <a:t>white</a:t>
            </a:r>
            <a:r>
              <a:rPr lang="en-US" b="1" dirty="0" smtClean="0"/>
              <a:t> 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Remarks –         </a:t>
            </a:r>
            <a:r>
              <a:rPr lang="en-US" b="1" dirty="0" smtClean="0">
                <a:solidFill>
                  <a:srgbClr val="FF0000"/>
                </a:solidFill>
              </a:rPr>
              <a:t>cultivated </a:t>
            </a:r>
            <a:r>
              <a:rPr lang="en-US" b="1" dirty="0">
                <a:solidFill>
                  <a:srgbClr val="FF0000"/>
                </a:solidFill>
              </a:rPr>
              <a:t>for fragrant </a:t>
            </a:r>
            <a:r>
              <a:rPr lang="en-US" b="1" dirty="0" smtClean="0">
                <a:solidFill>
                  <a:srgbClr val="FF0000"/>
                </a:solidFill>
              </a:rPr>
              <a:t>white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                              flower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/>
              <a:t>Propagation-     </a:t>
            </a:r>
            <a:r>
              <a:rPr lang="en-US" b="1" dirty="0" smtClean="0">
                <a:solidFill>
                  <a:srgbClr val="FF0000"/>
                </a:solidFill>
              </a:rPr>
              <a:t>through  </a:t>
            </a:r>
            <a:r>
              <a:rPr lang="en-US" b="1" dirty="0">
                <a:solidFill>
                  <a:srgbClr val="FF0000"/>
                </a:solidFill>
              </a:rPr>
              <a:t>cutting or </a:t>
            </a:r>
            <a:r>
              <a:rPr lang="en-US" b="1" dirty="0" smtClean="0">
                <a:solidFill>
                  <a:srgbClr val="FF0000"/>
                </a:solidFill>
              </a:rPr>
              <a:t>soil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                               layering</a:t>
            </a:r>
            <a:endParaRPr lang="en-US" b="1" dirty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6C2A3B68-6846-8B4D-AF11-0294C589E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078" y="-33074"/>
            <a:ext cx="5763346" cy="69241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1301664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61A653-58EA-7D4A-89E7-176C65299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08" y="64043"/>
            <a:ext cx="4258188" cy="864627"/>
          </a:xfrm>
        </p:spPr>
        <p:txBody>
          <a:bodyPr/>
          <a:lstStyle/>
          <a:p>
            <a:r>
              <a:rPr lang="en-US" b="1" u="sng" dirty="0">
                <a:solidFill>
                  <a:schemeClr val="accent2"/>
                </a:solidFill>
              </a:rPr>
              <a:t>Glow</a:t>
            </a:r>
            <a:r>
              <a:rPr lang="en-US" b="1" dirty="0"/>
              <a:t>  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u="sng" dirty="0">
                <a:solidFill>
                  <a:schemeClr val="accent1"/>
                </a:solidFill>
              </a:rPr>
              <a:t>wine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2955A9-88A0-B642-9404-26F5172D0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738" y="1142984"/>
            <a:ext cx="6472766" cy="549177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Common name- </a:t>
            </a:r>
            <a:r>
              <a:rPr lang="en-US" b="1" dirty="0">
                <a:solidFill>
                  <a:srgbClr val="7030A0"/>
                </a:solidFill>
              </a:rPr>
              <a:t>purple funnel vine, purple</a:t>
            </a:r>
          </a:p>
          <a:p>
            <a:r>
              <a:rPr lang="en-US" b="1" dirty="0"/>
              <a:t>.                             </a:t>
            </a:r>
            <a:r>
              <a:rPr lang="en-US" b="1" dirty="0" err="1">
                <a:solidFill>
                  <a:srgbClr val="7030A0"/>
                </a:solidFill>
              </a:rPr>
              <a:t>Bigonia</a:t>
            </a:r>
            <a:r>
              <a:rPr lang="en-US" b="1" dirty="0"/>
              <a:t>.</a:t>
            </a:r>
          </a:p>
          <a:p>
            <a:r>
              <a:rPr lang="en-US" b="1" dirty="0"/>
              <a:t>Botanical name- </a:t>
            </a:r>
            <a:r>
              <a:rPr lang="en-US" b="1" i="1" dirty="0" err="1" smtClean="0">
                <a:solidFill>
                  <a:srgbClr val="7030A0"/>
                </a:solidFill>
              </a:rPr>
              <a:t>Saritaea</a:t>
            </a:r>
            <a:r>
              <a:rPr lang="en-US" b="1" i="1" dirty="0" smtClean="0"/>
              <a:t> </a:t>
            </a:r>
            <a:r>
              <a:rPr lang="en-US" b="1" i="1" dirty="0" err="1">
                <a:solidFill>
                  <a:srgbClr val="7030A0"/>
                </a:solidFill>
              </a:rPr>
              <a:t>magnifica</a:t>
            </a:r>
            <a:r>
              <a:rPr lang="en-US" b="1" i="1" dirty="0"/>
              <a:t> </a:t>
            </a:r>
          </a:p>
          <a:p>
            <a:endParaRPr lang="en-US" b="1" dirty="0"/>
          </a:p>
          <a:p>
            <a:r>
              <a:rPr lang="en-US" b="1" dirty="0"/>
              <a:t>Family.               -</a:t>
            </a:r>
            <a:r>
              <a:rPr lang="en-US" b="1" dirty="0" err="1">
                <a:solidFill>
                  <a:srgbClr val="7030A0"/>
                </a:solidFill>
              </a:rPr>
              <a:t>bignoniaceae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r>
              <a:rPr lang="en-US" b="1" dirty="0"/>
              <a:t>Origin –             </a:t>
            </a:r>
            <a:r>
              <a:rPr lang="en-US" b="1" dirty="0">
                <a:solidFill>
                  <a:srgbClr val="7030A0"/>
                </a:solidFill>
              </a:rPr>
              <a:t>south</a:t>
            </a:r>
            <a:r>
              <a:rPr lang="en-US" b="1" dirty="0"/>
              <a:t> </a:t>
            </a:r>
            <a:r>
              <a:rPr lang="en-US" b="1" dirty="0" err="1">
                <a:solidFill>
                  <a:srgbClr val="7030A0"/>
                </a:solidFill>
              </a:rPr>
              <a:t>america</a:t>
            </a:r>
            <a:r>
              <a:rPr lang="en-US" b="1" dirty="0">
                <a:solidFill>
                  <a:srgbClr val="7030A0"/>
                </a:solidFill>
              </a:rPr>
              <a:t>.</a:t>
            </a:r>
          </a:p>
          <a:p>
            <a:endParaRPr lang="en-US" b="1" dirty="0">
              <a:solidFill>
                <a:srgbClr val="7030A0"/>
              </a:solidFill>
            </a:endParaRPr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-  </a:t>
            </a:r>
            <a:r>
              <a:rPr lang="en-US" b="1" dirty="0">
                <a:solidFill>
                  <a:srgbClr val="7030A0"/>
                </a:solidFill>
              </a:rPr>
              <a:t>purple with white throat.</a:t>
            </a:r>
          </a:p>
          <a:p>
            <a:endParaRPr lang="en-US" b="1" dirty="0">
              <a:solidFill>
                <a:srgbClr val="7030A0"/>
              </a:solidFill>
            </a:endParaRPr>
          </a:p>
          <a:p>
            <a:r>
              <a:rPr lang="en-US" b="1" dirty="0"/>
              <a:t>Flowering –.     </a:t>
            </a:r>
            <a:r>
              <a:rPr lang="en-US" b="1" dirty="0" err="1">
                <a:solidFill>
                  <a:srgbClr val="7030A0"/>
                </a:solidFill>
              </a:rPr>
              <a:t>sept</a:t>
            </a:r>
            <a:r>
              <a:rPr lang="en-US" b="1" dirty="0">
                <a:solidFill>
                  <a:srgbClr val="7030A0"/>
                </a:solidFill>
              </a:rPr>
              <a:t>.- November</a:t>
            </a:r>
          </a:p>
          <a:p>
            <a:endParaRPr lang="en-US" b="1" dirty="0">
              <a:solidFill>
                <a:srgbClr val="7030A0"/>
              </a:solidFill>
            </a:endParaRPr>
          </a:p>
          <a:p>
            <a:r>
              <a:rPr lang="en-US" b="1" dirty="0"/>
              <a:t>Remarks-          </a:t>
            </a:r>
            <a:r>
              <a:rPr lang="en-US" b="1" dirty="0" smtClean="0">
                <a:solidFill>
                  <a:srgbClr val="7030A0"/>
                </a:solidFill>
              </a:rPr>
              <a:t>propagation by </a:t>
            </a:r>
            <a:r>
              <a:rPr lang="en-US" b="1" dirty="0">
                <a:solidFill>
                  <a:srgbClr val="7030A0"/>
                </a:solidFill>
              </a:rPr>
              <a:t>cutting </a:t>
            </a:r>
            <a:r>
              <a:rPr lang="en-US" b="1" dirty="0" smtClean="0">
                <a:solidFill>
                  <a:srgbClr val="7030A0"/>
                </a:solidFill>
              </a:rPr>
              <a:t>and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</a:rPr>
              <a:t>                                layering</a:t>
            </a:r>
            <a:r>
              <a:rPr lang="en-US" b="1" dirty="0" smtClean="0">
                <a:solidFill>
                  <a:srgbClr val="7030A0"/>
                </a:solidFill>
              </a:rPr>
              <a:t>.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E054DC60-938E-5549-BA6C-118F309F5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6" y="1000108"/>
            <a:ext cx="5024430" cy="56344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8916286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638234-F436-4243-9864-59DC17EDF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414"/>
            <a:ext cx="5667372" cy="928694"/>
          </a:xfrm>
        </p:spPr>
        <p:txBody>
          <a:bodyPr/>
          <a:lstStyle/>
          <a:p>
            <a:r>
              <a:rPr lang="en-US" b="1" u="sng" dirty="0">
                <a:solidFill>
                  <a:srgbClr val="7030A0"/>
                </a:solidFill>
              </a:rPr>
              <a:t>Queen’s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u="sng" dirty="0">
                <a:solidFill>
                  <a:srgbClr val="7030A0"/>
                </a:solidFill>
              </a:rPr>
              <a:t>wreath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495C34-F946-B54C-A910-E4F6A382F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1546"/>
            <a:ext cx="6596066" cy="57150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Common name. –</a:t>
            </a:r>
            <a:r>
              <a:rPr lang="en-US" b="1" dirty="0">
                <a:solidFill>
                  <a:srgbClr val="7030A0"/>
                </a:solidFill>
              </a:rPr>
              <a:t>Purple wreath, sandpaper vine.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Botanical </a:t>
            </a:r>
            <a:r>
              <a:rPr lang="en-US" b="1" dirty="0"/>
              <a:t>name- </a:t>
            </a:r>
            <a:r>
              <a:rPr lang="en-US" b="1" i="1" dirty="0" err="1">
                <a:solidFill>
                  <a:srgbClr val="7030A0"/>
                </a:solidFill>
              </a:rPr>
              <a:t>Petrea</a:t>
            </a:r>
            <a:r>
              <a:rPr lang="en-US" b="1" i="1" dirty="0"/>
              <a:t> </a:t>
            </a:r>
            <a:r>
              <a:rPr lang="en-US" b="1" i="1" dirty="0" err="1">
                <a:solidFill>
                  <a:srgbClr val="7030A0"/>
                </a:solidFill>
              </a:rPr>
              <a:t>volubilis</a:t>
            </a:r>
            <a:endParaRPr lang="en-US" b="1" i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/>
              <a:t>Family </a:t>
            </a:r>
            <a:r>
              <a:rPr lang="en-US" b="1" dirty="0"/>
              <a:t>–              </a:t>
            </a:r>
            <a:r>
              <a:rPr lang="en-US" b="1" dirty="0" err="1">
                <a:solidFill>
                  <a:srgbClr val="7030A0"/>
                </a:solidFill>
              </a:rPr>
              <a:t>verbenaceae</a:t>
            </a:r>
            <a:r>
              <a:rPr lang="en-US" b="1" dirty="0"/>
              <a:t> 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Origin</a:t>
            </a:r>
            <a:r>
              <a:rPr lang="en-US" b="1" dirty="0"/>
              <a:t>.    -          </a:t>
            </a:r>
            <a:r>
              <a:rPr lang="en-US" b="1" dirty="0">
                <a:solidFill>
                  <a:srgbClr val="7030A0"/>
                </a:solidFill>
              </a:rPr>
              <a:t>Central</a:t>
            </a:r>
            <a:r>
              <a:rPr lang="en-US" b="1" dirty="0"/>
              <a:t> </a:t>
            </a:r>
            <a:r>
              <a:rPr lang="en-US" b="1" dirty="0">
                <a:solidFill>
                  <a:srgbClr val="7030A0"/>
                </a:solidFill>
              </a:rPr>
              <a:t>America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Flower </a:t>
            </a:r>
            <a:r>
              <a:rPr lang="en-US" b="1" dirty="0" err="1"/>
              <a:t>colour</a:t>
            </a:r>
            <a:r>
              <a:rPr lang="en-US" b="1" dirty="0"/>
              <a:t>-    </a:t>
            </a:r>
            <a:r>
              <a:rPr lang="en-US" b="1" dirty="0">
                <a:solidFill>
                  <a:srgbClr val="7030A0"/>
                </a:solidFill>
              </a:rPr>
              <a:t>P</a:t>
            </a:r>
            <a:r>
              <a:rPr lang="en-US" b="1" dirty="0" smtClean="0">
                <a:solidFill>
                  <a:srgbClr val="7030A0"/>
                </a:solidFill>
              </a:rPr>
              <a:t>urple</a:t>
            </a:r>
            <a:endParaRPr lang="en-US" b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/>
              <a:t>Flowering-         </a:t>
            </a:r>
            <a:r>
              <a:rPr lang="en-US" b="1" dirty="0">
                <a:solidFill>
                  <a:srgbClr val="7030A0"/>
                </a:solidFill>
              </a:rPr>
              <a:t>April-</a:t>
            </a:r>
            <a:r>
              <a:rPr lang="en-US" b="1" dirty="0"/>
              <a:t> </a:t>
            </a:r>
            <a:r>
              <a:rPr lang="en-US" b="1" dirty="0">
                <a:solidFill>
                  <a:srgbClr val="7030A0"/>
                </a:solidFill>
              </a:rPr>
              <a:t>may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Remarks </a:t>
            </a:r>
            <a:r>
              <a:rPr lang="en-US" b="1" dirty="0"/>
              <a:t>–.       </a:t>
            </a:r>
            <a:r>
              <a:rPr lang="en-US" b="1" dirty="0" smtClean="0">
                <a:solidFill>
                  <a:srgbClr val="7030A0"/>
                </a:solidFill>
              </a:rPr>
              <a:t>Propagation by </a:t>
            </a:r>
            <a:r>
              <a:rPr lang="en-US" b="1" dirty="0">
                <a:solidFill>
                  <a:srgbClr val="7030A0"/>
                </a:solidFill>
              </a:rPr>
              <a:t>layering </a:t>
            </a:r>
            <a:r>
              <a:rPr lang="en-US" b="1" dirty="0" smtClean="0">
                <a:solidFill>
                  <a:srgbClr val="7030A0"/>
                </a:solidFill>
              </a:rPr>
              <a:t>cutting </a:t>
            </a:r>
          </a:p>
          <a:p>
            <a:pPr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7030A0"/>
                </a:solidFill>
              </a:rPr>
              <a:t>                                and </a:t>
            </a:r>
            <a:r>
              <a:rPr lang="en-US" b="1" dirty="0" smtClean="0">
                <a:solidFill>
                  <a:srgbClr val="7030A0"/>
                </a:solidFill>
              </a:rPr>
              <a:t>suckers.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79DE43B3-48DE-0644-9DCA-AE2A1C93C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087" y="1071546"/>
            <a:ext cx="5185913" cy="54953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70397517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>
            <a:extLst>
              <a:ext uri="{FF2B5EF4-FFF2-40B4-BE49-F238E27FC236}">
                <a16:creationId xmlns="" xmlns:a16="http://schemas.microsoft.com/office/drawing/2014/main" id="{C4417DD1-D4D2-4543-BF16-F7210BA00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322" y="142852"/>
            <a:ext cx="4431057" cy="65186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111D02-1441-8D48-8237-1F2DD6093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096132" cy="928670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rgbClr val="00B0F0"/>
                </a:solidFill>
              </a:rPr>
              <a:t>Helicopter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u="sng" dirty="0">
                <a:solidFill>
                  <a:srgbClr val="00B0F0"/>
                </a:solidFill>
              </a:rPr>
              <a:t>flower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u="sng" dirty="0" err="1">
                <a:solidFill>
                  <a:srgbClr val="00B0F0"/>
                </a:solidFill>
              </a:rPr>
              <a:t>hiptage</a:t>
            </a:r>
            <a:endParaRPr lang="en-US" sz="4000" b="1" u="sng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CBEA3F-B91D-484B-9508-1E8AF690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00108"/>
            <a:ext cx="7239008" cy="4906899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Botanical </a:t>
            </a:r>
            <a:r>
              <a:rPr lang="en-US" b="1" dirty="0" smtClean="0"/>
              <a:t>name- </a:t>
            </a:r>
            <a:r>
              <a:rPr lang="en-US" b="1" i="1" dirty="0" err="1" smtClean="0">
                <a:solidFill>
                  <a:srgbClr val="00B0F0"/>
                </a:solidFill>
              </a:rPr>
              <a:t>Hiptage</a:t>
            </a:r>
            <a:r>
              <a:rPr lang="en-US" b="1" i="1" dirty="0" smtClean="0">
                <a:solidFill>
                  <a:srgbClr val="00B0F0"/>
                </a:solidFill>
              </a:rPr>
              <a:t> </a:t>
            </a:r>
            <a:r>
              <a:rPr lang="en-US" b="1" i="1" dirty="0" err="1" smtClean="0">
                <a:solidFill>
                  <a:srgbClr val="00B0F0"/>
                </a:solidFill>
              </a:rPr>
              <a:t>benghalensis</a:t>
            </a:r>
            <a:r>
              <a:rPr lang="en-US" b="1" i="1" dirty="0" smtClean="0">
                <a:solidFill>
                  <a:srgbClr val="00B0F0"/>
                </a:solidFill>
              </a:rPr>
              <a:t> </a:t>
            </a:r>
            <a:endParaRPr lang="en-US" b="1" i="1" dirty="0">
              <a:solidFill>
                <a:srgbClr val="00B0F0"/>
              </a:solidFill>
            </a:endParaRPr>
          </a:p>
          <a:p>
            <a:endParaRPr lang="en-US" b="1" dirty="0"/>
          </a:p>
          <a:p>
            <a:pPr>
              <a:lnSpc>
                <a:spcPct val="100000"/>
              </a:lnSpc>
            </a:pPr>
            <a:r>
              <a:rPr lang="en-US" b="1" dirty="0"/>
              <a:t>Family-              </a:t>
            </a:r>
            <a:r>
              <a:rPr lang="en-US" b="1" dirty="0" err="1">
                <a:solidFill>
                  <a:srgbClr val="00B0F0"/>
                </a:solidFill>
              </a:rPr>
              <a:t>malphigiceae</a:t>
            </a:r>
            <a:r>
              <a:rPr lang="en-US" b="1" dirty="0">
                <a:solidFill>
                  <a:srgbClr val="00B0F0"/>
                </a:solidFill>
              </a:rPr>
              <a:t>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smtClean="0"/>
              <a:t>Origin </a:t>
            </a:r>
            <a:r>
              <a:rPr lang="en-US" b="1" dirty="0"/>
              <a:t>–             </a:t>
            </a:r>
            <a:r>
              <a:rPr lang="en-US" b="1" dirty="0">
                <a:solidFill>
                  <a:srgbClr val="00B0F0"/>
                </a:solidFill>
              </a:rPr>
              <a:t>India to Philippines </a:t>
            </a:r>
          </a:p>
          <a:p>
            <a:endParaRPr lang="en-US" b="1" dirty="0"/>
          </a:p>
          <a:p>
            <a:r>
              <a:rPr lang="en-US" b="1" dirty="0"/>
              <a:t>Flower </a:t>
            </a:r>
            <a:r>
              <a:rPr lang="en-US" b="1" dirty="0" err="1"/>
              <a:t>colour</a:t>
            </a:r>
            <a:r>
              <a:rPr lang="en-US" b="1" dirty="0"/>
              <a:t> – </a:t>
            </a:r>
            <a:r>
              <a:rPr lang="en-US" b="1" dirty="0" err="1">
                <a:solidFill>
                  <a:srgbClr val="00B0F0"/>
                </a:solidFill>
              </a:rPr>
              <a:t>C</a:t>
            </a:r>
            <a:r>
              <a:rPr lang="en-US" b="1" dirty="0" err="1" smtClean="0">
                <a:solidFill>
                  <a:srgbClr val="00B0F0"/>
                </a:solidFill>
              </a:rPr>
              <a:t>reamish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white</a:t>
            </a:r>
          </a:p>
          <a:p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/>
              <a:t>Flowering             </a:t>
            </a:r>
            <a:r>
              <a:rPr lang="en-US" b="1" dirty="0">
                <a:solidFill>
                  <a:srgbClr val="00B0F0"/>
                </a:solidFill>
              </a:rPr>
              <a:t>Feb</a:t>
            </a:r>
            <a:r>
              <a:rPr lang="en-US" b="1" dirty="0"/>
              <a:t> – </a:t>
            </a:r>
            <a:r>
              <a:rPr lang="en-US" b="1" dirty="0">
                <a:solidFill>
                  <a:srgbClr val="00B0F0"/>
                </a:solidFill>
              </a:rPr>
              <a:t>March</a:t>
            </a:r>
          </a:p>
          <a:p>
            <a:endParaRPr lang="en-US" b="1" dirty="0"/>
          </a:p>
          <a:p>
            <a:r>
              <a:rPr lang="en-US" b="1" dirty="0"/>
              <a:t>Remarks –          </a:t>
            </a:r>
            <a:r>
              <a:rPr lang="en-US" b="1" dirty="0">
                <a:solidFill>
                  <a:srgbClr val="00B0F0"/>
                </a:solidFill>
              </a:rPr>
              <a:t>Quick </a:t>
            </a:r>
            <a:r>
              <a:rPr lang="en-US" b="1" dirty="0" smtClean="0">
                <a:solidFill>
                  <a:srgbClr val="00B0F0"/>
                </a:solidFill>
              </a:rPr>
              <a:t>growing climber, </a:t>
            </a:r>
            <a:r>
              <a:rPr lang="en-IN" b="1" dirty="0" smtClean="0">
                <a:solidFill>
                  <a:srgbClr val="00B0F0"/>
                </a:solidFill>
              </a:rPr>
              <a:t>p</a:t>
            </a:r>
            <a:r>
              <a:rPr lang="en-IN" b="1" dirty="0" smtClean="0">
                <a:solidFill>
                  <a:srgbClr val="00B0F0"/>
                </a:solidFill>
              </a:rPr>
              <a:t>ropagation</a:t>
            </a:r>
            <a:endParaRPr lang="en-US" b="1" dirty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                </a:t>
            </a:r>
            <a:r>
              <a:rPr lang="en-US" b="1" dirty="0" smtClean="0"/>
              <a:t>         </a:t>
            </a:r>
            <a:r>
              <a:rPr lang="en-US" b="1" dirty="0" smtClean="0">
                <a:solidFill>
                  <a:srgbClr val="00B0F0"/>
                </a:solidFill>
              </a:rPr>
              <a:t>     by </a:t>
            </a:r>
            <a:r>
              <a:rPr lang="en-US" b="1" dirty="0">
                <a:solidFill>
                  <a:srgbClr val="00B0F0"/>
                </a:solidFill>
              </a:rPr>
              <a:t>seed, cutting soil layering.</a:t>
            </a:r>
          </a:p>
        </p:txBody>
      </p:sp>
    </p:spTree>
    <p:extLst>
      <p:ext uri="{BB962C8B-B14F-4D97-AF65-F5344CB8AC3E}">
        <p14:creationId xmlns="" xmlns:p14="http://schemas.microsoft.com/office/powerpoint/2010/main" val="3829920036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28B0ECBF-A7A4-4B44-8C8C-414DEB976C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54"/>
          <a:stretch/>
        </p:blipFill>
        <p:spPr>
          <a:xfrm>
            <a:off x="7167570" y="1571612"/>
            <a:ext cx="4491021" cy="4708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5C0C89-E3D9-9B4E-A3CB-49B57639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096000" cy="1071546"/>
          </a:xfrm>
        </p:spPr>
        <p:txBody>
          <a:bodyPr/>
          <a:lstStyle/>
          <a:p>
            <a:r>
              <a:rPr lang="en-US" b="1" u="sng" dirty="0">
                <a:solidFill>
                  <a:srgbClr val="C00000"/>
                </a:solidFill>
              </a:rPr>
              <a:t>Railways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u="sng" dirty="0">
                <a:solidFill>
                  <a:srgbClr val="C00000"/>
                </a:solidFill>
              </a:rPr>
              <a:t>creeper</a:t>
            </a:r>
            <a:r>
              <a:rPr lang="en-US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F75C584-C6AB-8845-932E-F237178A6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1546"/>
            <a:ext cx="6667504" cy="564360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Common</a:t>
            </a:r>
            <a:r>
              <a:rPr lang="en-US" dirty="0"/>
              <a:t> </a:t>
            </a:r>
            <a:r>
              <a:rPr lang="en-US" b="1" dirty="0"/>
              <a:t>name – </a:t>
            </a:r>
            <a:r>
              <a:rPr lang="en-US" b="1" dirty="0">
                <a:solidFill>
                  <a:schemeClr val="accent1"/>
                </a:solidFill>
              </a:rPr>
              <a:t>Cairo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morning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Glory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chemeClr val="accent1"/>
                </a:solidFill>
              </a:rPr>
              <a:t>ivy</a:t>
            </a:r>
          </a:p>
          <a:p>
            <a:pPr>
              <a:lnSpc>
                <a:spcPct val="100000"/>
              </a:lnSpc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                                    morning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glory</a:t>
            </a:r>
            <a:endParaRPr lang="en-US" b="1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err="1"/>
              <a:t>Botanicall</a:t>
            </a:r>
            <a:r>
              <a:rPr lang="en-US" b="1" dirty="0"/>
              <a:t> </a:t>
            </a:r>
            <a:r>
              <a:rPr lang="en-US" b="1" dirty="0" smtClean="0"/>
              <a:t>name- </a:t>
            </a:r>
            <a:r>
              <a:rPr lang="en-US" b="1" i="1" dirty="0" smtClean="0">
                <a:solidFill>
                  <a:schemeClr val="accent1"/>
                </a:solidFill>
              </a:rPr>
              <a:t>Ipomoea</a:t>
            </a:r>
            <a:r>
              <a:rPr lang="en-US" b="1" i="1" dirty="0" smtClean="0"/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cairica</a:t>
            </a:r>
            <a:r>
              <a:rPr lang="en-US" b="1" i="1" dirty="0"/>
              <a:t> 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Family </a:t>
            </a:r>
            <a:r>
              <a:rPr lang="en-US" b="1" dirty="0"/>
              <a:t>–                 </a:t>
            </a:r>
            <a:r>
              <a:rPr lang="en-US" b="1" dirty="0" err="1">
                <a:solidFill>
                  <a:schemeClr val="accent1"/>
                </a:solidFill>
              </a:rPr>
              <a:t>C</a:t>
            </a:r>
            <a:r>
              <a:rPr lang="en-US" b="1" dirty="0" err="1" smtClean="0">
                <a:solidFill>
                  <a:schemeClr val="accent1"/>
                </a:solidFill>
              </a:rPr>
              <a:t>onvolvulaceae</a:t>
            </a:r>
            <a:r>
              <a:rPr lang="en-US" b="1" dirty="0" smtClean="0"/>
              <a:t> 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 smtClean="0"/>
              <a:t>Origin </a:t>
            </a:r>
            <a:r>
              <a:rPr lang="en-US" b="1" dirty="0"/>
              <a:t>–                   </a:t>
            </a:r>
            <a:r>
              <a:rPr lang="en-US" b="1" dirty="0">
                <a:solidFill>
                  <a:schemeClr val="accent1"/>
                </a:solidFill>
              </a:rPr>
              <a:t>tropic of both the hemisphere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Flower </a:t>
            </a:r>
            <a:r>
              <a:rPr lang="en-US" b="1" dirty="0" err="1"/>
              <a:t>colour</a:t>
            </a:r>
            <a:r>
              <a:rPr lang="en-US" b="1" dirty="0"/>
              <a:t> –    </a:t>
            </a:r>
            <a:r>
              <a:rPr lang="en-US" b="1" dirty="0">
                <a:solidFill>
                  <a:schemeClr val="accent1"/>
                </a:solidFill>
              </a:rPr>
              <a:t>P</a:t>
            </a:r>
            <a:r>
              <a:rPr lang="en-US" b="1" dirty="0" smtClean="0">
                <a:solidFill>
                  <a:schemeClr val="accent1"/>
                </a:solidFill>
              </a:rPr>
              <a:t>urple</a:t>
            </a:r>
            <a:r>
              <a:rPr lang="en-US" b="1" dirty="0" smtClean="0"/>
              <a:t> 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 smtClean="0"/>
              <a:t>Flowering-</a:t>
            </a:r>
            <a:r>
              <a:rPr lang="en-US" b="1" dirty="0"/>
              <a:t>.           </a:t>
            </a:r>
            <a:r>
              <a:rPr lang="en-US" b="1" dirty="0">
                <a:solidFill>
                  <a:schemeClr val="accent1"/>
                </a:solidFill>
              </a:rPr>
              <a:t>throughout the year</a:t>
            </a:r>
          </a:p>
          <a:p>
            <a:pPr>
              <a:lnSpc>
                <a:spcPct val="100000"/>
              </a:lnSpc>
            </a:pPr>
            <a:r>
              <a:rPr lang="en-US" b="1" dirty="0" smtClean="0"/>
              <a:t>Remarks </a:t>
            </a:r>
            <a:r>
              <a:rPr lang="en-US" b="1" dirty="0"/>
              <a:t>–.        </a:t>
            </a:r>
            <a:r>
              <a:rPr lang="en-US" b="1" dirty="0">
                <a:solidFill>
                  <a:schemeClr val="accent1"/>
                </a:solidFill>
              </a:rPr>
              <a:t>   quick </a:t>
            </a:r>
            <a:r>
              <a:rPr lang="en-US" b="1" dirty="0" smtClean="0">
                <a:solidFill>
                  <a:schemeClr val="accent1"/>
                </a:solidFill>
              </a:rPr>
              <a:t>growing </a:t>
            </a:r>
            <a:r>
              <a:rPr lang="en-US" b="1" dirty="0">
                <a:solidFill>
                  <a:schemeClr val="accent1"/>
                </a:solidFill>
              </a:rPr>
              <a:t>climber ,</a:t>
            </a:r>
            <a:r>
              <a:rPr lang="en-US" b="1" dirty="0" smtClean="0">
                <a:solidFill>
                  <a:schemeClr val="accent1"/>
                </a:solidFill>
              </a:rPr>
              <a:t>for</a:t>
            </a:r>
          </a:p>
          <a:p>
            <a:pPr>
              <a:lnSpc>
                <a:spcPct val="100000"/>
              </a:lnSpc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                                   boundary </a:t>
            </a:r>
            <a:r>
              <a:rPr lang="en-US" b="1" dirty="0" smtClean="0">
                <a:solidFill>
                  <a:schemeClr val="accent1"/>
                </a:solidFill>
              </a:rPr>
              <a:t>wall, Propagation </a:t>
            </a:r>
            <a:r>
              <a:rPr lang="en-US" b="1" dirty="0" smtClean="0">
                <a:solidFill>
                  <a:schemeClr val="accent1"/>
                </a:solidFill>
              </a:rPr>
              <a:t>by</a:t>
            </a:r>
          </a:p>
          <a:p>
            <a:pPr>
              <a:lnSpc>
                <a:spcPct val="100000"/>
              </a:lnSpc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                                   seeds </a:t>
            </a:r>
            <a:r>
              <a:rPr lang="en-US" b="1" dirty="0" smtClean="0">
                <a:solidFill>
                  <a:schemeClr val="accent1"/>
                </a:solidFill>
              </a:rPr>
              <a:t>, cutting and soil layering.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82F9155-39D5-6D44-BDAB-0B6260628C06}"/>
              </a:ext>
            </a:extLst>
          </p:cNvPr>
          <p:cNvSpPr txBox="1"/>
          <p:nvPr/>
        </p:nvSpPr>
        <p:spPr>
          <a:xfrm>
            <a:off x="1251646" y="4394693"/>
            <a:ext cx="6098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5137248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487697-EF95-664C-89C6-F954ABE07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5953123" cy="1000108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</a:rPr>
              <a:t>Butterfly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u="sng" dirty="0" smtClean="0">
                <a:solidFill>
                  <a:srgbClr val="C00000"/>
                </a:solidFill>
              </a:rPr>
              <a:t>pea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5DAE85-19B2-334F-AF73-8A853DDD4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857232"/>
            <a:ext cx="6453191" cy="58578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Common name- </a:t>
            </a:r>
            <a:r>
              <a:rPr lang="en-US" b="1" dirty="0" err="1" smtClean="0"/>
              <a:t>Aparjita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 smtClean="0"/>
              <a:t>Botanical </a:t>
            </a:r>
            <a:r>
              <a:rPr lang="en-US" b="1" dirty="0"/>
              <a:t>name- </a:t>
            </a:r>
            <a:r>
              <a:rPr lang="en-US" b="1" i="1" dirty="0" err="1"/>
              <a:t>C</a:t>
            </a:r>
            <a:r>
              <a:rPr lang="en-US" b="1" i="1" dirty="0" err="1" smtClean="0"/>
              <a:t>litoria</a:t>
            </a:r>
            <a:r>
              <a:rPr lang="en-US" b="1" i="1" dirty="0" smtClean="0"/>
              <a:t> </a:t>
            </a:r>
            <a:r>
              <a:rPr lang="en-US" b="1" i="1" dirty="0" err="1"/>
              <a:t>ternatea</a:t>
            </a:r>
            <a:endParaRPr lang="en-US" b="1" i="1" dirty="0"/>
          </a:p>
          <a:p>
            <a:pPr>
              <a:lnSpc>
                <a:spcPct val="150000"/>
              </a:lnSpc>
            </a:pPr>
            <a:r>
              <a:rPr lang="en-US" b="1" dirty="0" smtClean="0"/>
              <a:t>Family </a:t>
            </a:r>
            <a:r>
              <a:rPr lang="en-US" b="1" dirty="0"/>
              <a:t>–            </a:t>
            </a:r>
            <a:r>
              <a:rPr lang="en-US" b="1" dirty="0" err="1"/>
              <a:t>fabaceae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 smtClean="0"/>
              <a:t>Origin </a:t>
            </a:r>
            <a:r>
              <a:rPr lang="en-US" b="1" dirty="0"/>
              <a:t>–             subtropical Asia and </a:t>
            </a:r>
            <a:r>
              <a:rPr lang="en-US" b="1" dirty="0" smtClean="0"/>
              <a:t>America</a:t>
            </a:r>
          </a:p>
          <a:p>
            <a:pPr>
              <a:lnSpc>
                <a:spcPct val="150000"/>
              </a:lnSpc>
              <a:buNone/>
            </a:pPr>
            <a:r>
              <a:rPr lang="en-US" b="1" dirty="0" smtClean="0"/>
              <a:t>                                 including </a:t>
            </a:r>
            <a:r>
              <a:rPr lang="en-US" b="1" dirty="0" smtClean="0"/>
              <a:t>India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 smtClean="0"/>
              <a:t>Flower </a:t>
            </a:r>
            <a:r>
              <a:rPr lang="en-US" b="1" dirty="0" err="1"/>
              <a:t>colour</a:t>
            </a:r>
            <a:r>
              <a:rPr lang="en-US" b="1" dirty="0"/>
              <a:t>-   </a:t>
            </a:r>
            <a:r>
              <a:rPr lang="en-US" b="1" dirty="0" err="1"/>
              <a:t>blue,purple</a:t>
            </a:r>
            <a:r>
              <a:rPr lang="en-US" b="1" dirty="0"/>
              <a:t> ,white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Flowering </a:t>
            </a:r>
            <a:r>
              <a:rPr lang="en-US" b="1" dirty="0"/>
              <a:t>–        summer 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Remarks-</a:t>
            </a:r>
            <a:r>
              <a:rPr lang="en-US" b="1" dirty="0"/>
              <a:t>.       This perennial climber can be propagated</a:t>
            </a:r>
          </a:p>
          <a:p>
            <a:pPr>
              <a:lnSpc>
                <a:spcPct val="150000"/>
              </a:lnSpc>
            </a:pPr>
            <a:r>
              <a:rPr lang="en-US" b="1" dirty="0"/>
              <a:t>By seeds and can also be grown in pots .</a:t>
            </a:r>
          </a:p>
          <a:p>
            <a:pPr>
              <a:lnSpc>
                <a:spcPct val="150000"/>
              </a:lnSpc>
            </a:pPr>
            <a:endParaRPr lang="en-US" b="1" dirty="0"/>
          </a:p>
          <a:p>
            <a:pPr>
              <a:lnSpc>
                <a:spcPct val="150000"/>
              </a:lnSpc>
            </a:pPr>
            <a:endParaRPr lang="en-US" b="1" u="sng" dirty="0"/>
          </a:p>
        </p:txBody>
      </p:sp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98AAC63F-BC7B-6B49-A088-B0D98D926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942" y="1285860"/>
            <a:ext cx="5185164" cy="52810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1068961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BE040B7B-8F20-AA4E-ABBE-475F1A7B2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702" y="987666"/>
            <a:ext cx="3857652" cy="55640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437967-8AB6-384C-9584-36BB6FBA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0" y="-24"/>
            <a:ext cx="7715304" cy="1000132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B050"/>
                </a:solidFill>
              </a:rPr>
              <a:t>👉</a:t>
            </a:r>
            <a:r>
              <a:rPr lang="en-US" sz="4400" b="1" dirty="0" err="1" smtClean="0">
                <a:solidFill>
                  <a:srgbClr val="00B050"/>
                </a:solidFill>
              </a:rPr>
              <a:t>Adventages</a:t>
            </a:r>
            <a:r>
              <a:rPr lang="en-US" sz="4400" b="1" dirty="0" smtClean="0"/>
              <a:t> </a:t>
            </a:r>
            <a:r>
              <a:rPr lang="en-US" sz="4400" b="1" dirty="0">
                <a:solidFill>
                  <a:srgbClr val="92D050"/>
                </a:solidFill>
              </a:rPr>
              <a:t>of</a:t>
            </a:r>
            <a:r>
              <a:rPr lang="en-US" sz="4400" b="1" dirty="0"/>
              <a:t> </a:t>
            </a:r>
            <a:r>
              <a:rPr lang="en-US" sz="4400" b="1" u="sng" dirty="0">
                <a:solidFill>
                  <a:srgbClr val="92D050"/>
                </a:solidFill>
              </a:rPr>
              <a:t>climbers 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9498F0C-C6E5-3C4D-9910-ED00B40DF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8" y="1000108"/>
            <a:ext cx="7810512" cy="5643578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P</a:t>
            </a:r>
            <a:r>
              <a:rPr lang="en-US" sz="2400" b="1" dirty="0" smtClean="0"/>
              <a:t>ace </a:t>
            </a:r>
            <a:r>
              <a:rPr lang="en-US" sz="2400" b="1" dirty="0"/>
              <a:t>savers ,can be grown on </a:t>
            </a:r>
            <a:r>
              <a:rPr lang="en-US" sz="2400" b="1" dirty="0">
                <a:solidFill>
                  <a:srgbClr val="00B0F0"/>
                </a:solidFill>
              </a:rPr>
              <a:t>walls</a:t>
            </a:r>
            <a:r>
              <a:rPr lang="en-US" sz="2400" b="1" dirty="0"/>
              <a:t>, </a:t>
            </a:r>
            <a:r>
              <a:rPr lang="en-US" sz="2400" b="1" dirty="0">
                <a:solidFill>
                  <a:srgbClr val="00B0F0"/>
                </a:solidFill>
              </a:rPr>
              <a:t>trees</a:t>
            </a:r>
            <a:r>
              <a:rPr lang="en-US" sz="2400" b="1" dirty="0"/>
              <a:t> ,or </a:t>
            </a:r>
            <a:r>
              <a:rPr lang="en-US" sz="2400" b="1" dirty="0">
                <a:solidFill>
                  <a:srgbClr val="00B0F0"/>
                </a:solidFill>
              </a:rPr>
              <a:t>fences</a:t>
            </a:r>
            <a:r>
              <a:rPr lang="en-US" sz="2400" b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Can be used for screening the </a:t>
            </a:r>
            <a:r>
              <a:rPr lang="en-US" sz="2400" b="1" dirty="0">
                <a:solidFill>
                  <a:srgbClr val="00B0F0"/>
                </a:solidFill>
              </a:rPr>
              <a:t>premises</a:t>
            </a:r>
            <a:r>
              <a:rPr lang="en-US" sz="2400" b="1" dirty="0"/>
              <a:t> for </a:t>
            </a:r>
            <a:r>
              <a:rPr lang="en-US" sz="2400" b="1" dirty="0">
                <a:solidFill>
                  <a:srgbClr val="00B0F0"/>
                </a:solidFill>
              </a:rPr>
              <a:t>maintaining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B0F0"/>
                </a:solidFill>
              </a:rPr>
              <a:t>privacy</a:t>
            </a:r>
            <a:r>
              <a:rPr lang="en-US" sz="2400" b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Best ornamental plant for enhancing </a:t>
            </a:r>
            <a:r>
              <a:rPr lang="en-US" sz="2400" b="1" dirty="0">
                <a:solidFill>
                  <a:srgbClr val="00B0F0"/>
                </a:solidFill>
              </a:rPr>
              <a:t>Beauty</a:t>
            </a:r>
            <a:r>
              <a:rPr lang="en-US" sz="2400" b="1" dirty="0"/>
              <a:t> of any </a:t>
            </a:r>
            <a:r>
              <a:rPr lang="en-US" sz="2400" b="1" dirty="0">
                <a:solidFill>
                  <a:srgbClr val="00B0F0"/>
                </a:solidFill>
              </a:rPr>
              <a:t>garden</a:t>
            </a:r>
            <a:r>
              <a:rPr lang="en-US" sz="2400" b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Growth and mass </a:t>
            </a:r>
            <a:r>
              <a:rPr lang="en-US" sz="2400" b="1" dirty="0" err="1"/>
              <a:t>colour</a:t>
            </a:r>
            <a:r>
              <a:rPr lang="en-US" sz="2400" b="1" dirty="0"/>
              <a:t> of it give </a:t>
            </a:r>
            <a:r>
              <a:rPr lang="en-US" sz="2400" b="1" dirty="0">
                <a:solidFill>
                  <a:srgbClr val="00B0F0"/>
                </a:solidFill>
              </a:rPr>
              <a:t>pleasant</a:t>
            </a:r>
            <a:r>
              <a:rPr lang="en-US" sz="2400" b="1" dirty="0"/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apperance</a:t>
            </a:r>
            <a:r>
              <a:rPr lang="en-US" sz="2400" b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More suitable for growing on </a:t>
            </a:r>
            <a:r>
              <a:rPr lang="en-US" sz="2400" b="1" dirty="0">
                <a:solidFill>
                  <a:srgbClr val="00B0F0"/>
                </a:solidFill>
              </a:rPr>
              <a:t>arches</a:t>
            </a:r>
            <a:r>
              <a:rPr lang="en-US" sz="2400" b="1" dirty="0"/>
              <a:t> and </a:t>
            </a:r>
            <a:r>
              <a:rPr lang="en-US" sz="2400" b="1" dirty="0">
                <a:solidFill>
                  <a:srgbClr val="0070C0"/>
                </a:solidFill>
              </a:rPr>
              <a:t>pergolas</a:t>
            </a:r>
            <a:r>
              <a:rPr lang="en-US" sz="2400" b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Bare walls can be </a:t>
            </a:r>
            <a:r>
              <a:rPr lang="en-US" sz="2400" b="1" dirty="0">
                <a:solidFill>
                  <a:srgbClr val="00B0F0"/>
                </a:solidFill>
              </a:rPr>
              <a:t>decorated</a:t>
            </a:r>
            <a:r>
              <a:rPr lang="en-US" sz="2400" b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Good source of </a:t>
            </a:r>
            <a:r>
              <a:rPr lang="en-US" sz="2400" b="1" dirty="0">
                <a:solidFill>
                  <a:srgbClr val="0070C0"/>
                </a:solidFill>
              </a:rPr>
              <a:t>Oxygen</a:t>
            </a:r>
            <a:r>
              <a:rPr lang="en-US" sz="2400" b="1" dirty="0"/>
              <a:t> </a:t>
            </a:r>
            <a:r>
              <a:rPr lang="en-US" sz="2400" b="1" dirty="0" err="1"/>
              <a:t>indoorly</a:t>
            </a:r>
            <a:r>
              <a:rPr lang="en-US" sz="2400" b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B0F0"/>
                </a:solidFill>
              </a:rPr>
              <a:t>Mood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B0F0"/>
                </a:solidFill>
              </a:rPr>
              <a:t>changers</a:t>
            </a:r>
            <a:r>
              <a:rPr lang="en-US" sz="2400" b="1" dirty="0"/>
              <a:t> by their </a:t>
            </a:r>
            <a:r>
              <a:rPr lang="en-US" sz="2400" b="1" dirty="0" err="1"/>
              <a:t>colour</a:t>
            </a:r>
            <a:r>
              <a:rPr lang="en-US" sz="2400" b="1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635503702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77ED8F7A-8B72-054E-BA3C-6CB6C1D648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472"/>
          <a:stretch>
            <a:fillRect/>
          </a:stretch>
        </p:blipFill>
        <p:spPr>
          <a:xfrm>
            <a:off x="1452530" y="857232"/>
            <a:ext cx="9286941" cy="6000768"/>
          </a:xfr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A8E1A10-7115-5549-90B0-035974354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2867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Some beautiful </a:t>
            </a:r>
            <a:r>
              <a:rPr lang="en-US" sz="4800" b="1" dirty="0" smtClean="0">
                <a:solidFill>
                  <a:srgbClr val="00B050"/>
                </a:solidFill>
              </a:rPr>
              <a:t>pictures of climbers.</a:t>
            </a:r>
            <a:endParaRPr lang="en-US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7276823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86C6504-B946-2B42-B8FC-ABECDFA32F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588"/>
          <a:stretch>
            <a:fillRect/>
          </a:stretch>
        </p:blipFill>
        <p:spPr>
          <a:xfrm>
            <a:off x="2024034" y="247210"/>
            <a:ext cx="8072494" cy="6610790"/>
          </a:xfr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526743-FFE6-454D-8CC7-D1EAFB218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    </a:t>
            </a:r>
            <a:r>
              <a:rPr lang="en-US" b="1"/>
              <a:t>1.</a:t>
            </a:r>
            <a:br>
              <a:rPr lang="en-US" b="1"/>
            </a:b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3203271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87EF9923-D91F-0846-8639-75B879EBD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9337" y="80160"/>
            <a:ext cx="9842155" cy="6777840"/>
          </a:xfrm>
        </p:spPr>
      </p:pic>
    </p:spTree>
    <p:extLst>
      <p:ext uri="{BB962C8B-B14F-4D97-AF65-F5344CB8AC3E}">
        <p14:creationId xmlns="" xmlns:p14="http://schemas.microsoft.com/office/powerpoint/2010/main" val="3762804709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AC60C5C-68BB-314D-AF86-F6EE42643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900" b="3272"/>
          <a:stretch>
            <a:fillRect/>
          </a:stretch>
        </p:blipFill>
        <p:spPr>
          <a:xfrm>
            <a:off x="1252308" y="142852"/>
            <a:ext cx="9687385" cy="6643710"/>
          </a:xfrm>
        </p:spPr>
      </p:pic>
    </p:spTree>
    <p:extLst>
      <p:ext uri="{BB962C8B-B14F-4D97-AF65-F5344CB8AC3E}">
        <p14:creationId xmlns="" xmlns:p14="http://schemas.microsoft.com/office/powerpoint/2010/main" val="591261841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FCAFDF0-EE66-6C4E-8AA5-AE36F1533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885" b="4808"/>
          <a:stretch>
            <a:fillRect/>
          </a:stretch>
        </p:blipFill>
        <p:spPr>
          <a:xfrm>
            <a:off x="1225470" y="31766"/>
            <a:ext cx="9741060" cy="6754820"/>
          </a:xfrm>
        </p:spPr>
      </p:pic>
    </p:spTree>
    <p:extLst>
      <p:ext uri="{BB962C8B-B14F-4D97-AF65-F5344CB8AC3E}">
        <p14:creationId xmlns="" xmlns:p14="http://schemas.microsoft.com/office/powerpoint/2010/main" val="839020087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9EE1970-1BDB-1649-8B8C-0625FA68AC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8282" y="89297"/>
            <a:ext cx="10058400" cy="6768703"/>
          </a:xfr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8DE57A-7216-8D4C-A8C7-9F49B9CE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282" y="5248656"/>
            <a:ext cx="10058400" cy="1609344"/>
          </a:xfrm>
        </p:spPr>
        <p:txBody>
          <a:bodyPr>
            <a:noAutofit/>
          </a:bodyPr>
          <a:lstStyle/>
          <a:p>
            <a:pPr algn="r"/>
            <a:r>
              <a:rPr lang="en-US" sz="6600" b="1" dirty="0">
                <a:solidFill>
                  <a:schemeClr val="bg1"/>
                </a:solidFill>
              </a:rPr>
              <a:t>Thank </a:t>
            </a:r>
            <a:r>
              <a:rPr lang="en-US" sz="6600" b="1" dirty="0" smtClean="0">
                <a:solidFill>
                  <a:schemeClr val="bg1"/>
                </a:solidFill>
              </a:rPr>
              <a:t>you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6830456"/>
      </p:ext>
    </p:extLst>
  </p:cSld>
  <p:clrMapOvr>
    <a:masterClrMapping/>
  </p:clrMapOvr>
  <p:transition spd="slow"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912</Words>
  <Application>Microsoft Office PowerPoint</Application>
  <PresentationFormat>Custom</PresentationFormat>
  <Paragraphs>235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Wood Type</vt:lpstr>
      <vt:lpstr>“Ornamental climbers”…</vt:lpstr>
      <vt:lpstr> Climbers are a group of plants with weak stem which have ability to climb on the support either through twinning or with the help of special organs like tendrils, hooks etc.</vt:lpstr>
      <vt:lpstr>Climbers </vt:lpstr>
      <vt:lpstr>Nepal trumpet flowers</vt:lpstr>
      <vt:lpstr>Camel’s foot climber.</vt:lpstr>
      <vt:lpstr>  Chinese Wisteria </vt:lpstr>
      <vt:lpstr> Bread flower (dudhi ke bel) </vt:lpstr>
      <vt:lpstr>.Australian gold vines </vt:lpstr>
      <vt:lpstr>Star jasmine</vt:lpstr>
      <vt:lpstr>Thunbergia </vt:lpstr>
      <vt:lpstr>.ThunbeRgia( 2)</vt:lpstr>
      <vt:lpstr> thunbergia (3) </vt:lpstr>
      <vt:lpstr>Arrowhead  Plant .</vt:lpstr>
      <vt:lpstr>Potato vine </vt:lpstr>
      <vt:lpstr>Glow   wine </vt:lpstr>
      <vt:lpstr>Queen’s wreath</vt:lpstr>
      <vt:lpstr>Helicopter flower hiptage</vt:lpstr>
      <vt:lpstr>Railways creeper </vt:lpstr>
      <vt:lpstr>Butterfly pea</vt:lpstr>
      <vt:lpstr>👉Adventages of climbers </vt:lpstr>
      <vt:lpstr>Some beautiful pictures of climbers.</vt:lpstr>
      <vt:lpstr>           1. </vt:lpstr>
      <vt:lpstr>Slide 23</vt:lpstr>
      <vt:lpstr>Slide 24</vt:lpstr>
      <vt:lpstr>Slide 25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“Ornaments climbers”…</dc:title>
  <dc:creator>917310630633</dc:creator>
  <cp:lastModifiedBy>HP</cp:lastModifiedBy>
  <cp:revision>44</cp:revision>
  <dcterms:created xsi:type="dcterms:W3CDTF">2021-09-21T16:24:10Z</dcterms:created>
  <dcterms:modified xsi:type="dcterms:W3CDTF">2022-07-18T17:24:05Z</dcterms:modified>
</cp:coreProperties>
</file>